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2" r:id="rId6"/>
  </p:sldMasterIdLst>
  <p:notesMasterIdLst>
    <p:notesMasterId r:id="rId24"/>
  </p:notesMasterIdLst>
  <p:sldIdLst>
    <p:sldId id="256" r:id="rId7"/>
    <p:sldId id="2145706676" r:id="rId8"/>
    <p:sldId id="257" r:id="rId9"/>
    <p:sldId id="306" r:id="rId10"/>
    <p:sldId id="313" r:id="rId11"/>
    <p:sldId id="2145706661" r:id="rId12"/>
    <p:sldId id="290" r:id="rId13"/>
    <p:sldId id="2145706687" r:id="rId14"/>
    <p:sldId id="294" r:id="rId15"/>
    <p:sldId id="2145706674" r:id="rId16"/>
    <p:sldId id="2145706671" r:id="rId17"/>
    <p:sldId id="2145706682" r:id="rId18"/>
    <p:sldId id="2145706685" r:id="rId19"/>
    <p:sldId id="2145706684" r:id="rId20"/>
    <p:sldId id="300" r:id="rId21"/>
    <p:sldId id="2145706675" r:id="rId22"/>
    <p:sldId id="2145706688" r:id="rId2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FF"/>
    <a:srgbClr val="CCCCFF"/>
    <a:srgbClr val="FFCCC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144E4A-0062-4034-AEB8-586AE0C9C399}" v="4" dt="2023-11-13T09:13:17.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4" d="100"/>
          <a:sy n="104" d="100"/>
        </p:scale>
        <p:origin x="63"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3FD410-FF6A-4307-930D-AC7F18F3CFD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E0316C80-D75F-49BC-A5F8-B68975FA0CC0}">
      <dgm:prSet phldrT="[Text]"/>
      <dgm:spPr/>
      <dgm:t>
        <a:bodyPr/>
        <a:lstStyle/>
        <a:p>
          <a:r>
            <a:rPr lang="en-GB" b="1">
              <a:effectLst>
                <a:outerShdw blurRad="38100" dist="38100" dir="2700000" algn="tl">
                  <a:srgbClr val="000000">
                    <a:alpha val="43137"/>
                  </a:srgbClr>
                </a:outerShdw>
              </a:effectLst>
            </a:rPr>
            <a:t>Personal Development </a:t>
          </a:r>
        </a:p>
        <a:p>
          <a:r>
            <a:rPr lang="en-GB" b="1">
              <a:effectLst>
                <a:outerShdw blurRad="38100" dist="38100" dir="2700000" algn="tl">
                  <a:srgbClr val="000000">
                    <a:alpha val="43137"/>
                  </a:srgbClr>
                </a:outerShdw>
              </a:effectLst>
            </a:rPr>
            <a:t>&amp; Enrichment </a:t>
          </a:r>
        </a:p>
      </dgm:t>
    </dgm:pt>
    <dgm:pt modelId="{299972B2-5B9F-4D2A-B581-FC5A705F5234}" type="parTrans" cxnId="{A003C62E-A25F-4A06-9633-5E0B97A5556F}">
      <dgm:prSet/>
      <dgm:spPr/>
      <dgm:t>
        <a:bodyPr/>
        <a:lstStyle/>
        <a:p>
          <a:endParaRPr lang="en-GB"/>
        </a:p>
      </dgm:t>
    </dgm:pt>
    <dgm:pt modelId="{9D9AB132-FFCD-4190-B3EB-AC42DD851822}" type="sibTrans" cxnId="{A003C62E-A25F-4A06-9633-5E0B97A5556F}">
      <dgm:prSet/>
      <dgm:spPr/>
      <dgm:t>
        <a:bodyPr/>
        <a:lstStyle/>
        <a:p>
          <a:endParaRPr lang="en-GB"/>
        </a:p>
      </dgm:t>
    </dgm:pt>
    <dgm:pt modelId="{D2032B97-A08F-46C2-A8F4-ED8A08240DC4}">
      <dgm:prSet phldrT="[Text]"/>
      <dgm:spPr/>
      <dgm:t>
        <a:bodyPr/>
        <a:lstStyle/>
        <a:p>
          <a:r>
            <a:rPr lang="en-GB">
              <a:latin typeface="+mn-lt"/>
            </a:rPr>
            <a:t>Personal Development Programme</a:t>
          </a:r>
          <a:endParaRPr lang="en-GB"/>
        </a:p>
      </dgm:t>
    </dgm:pt>
    <dgm:pt modelId="{3BB68649-6CA5-4B59-80AA-A77124E59340}" type="parTrans" cxnId="{34D65E7E-9372-411C-8725-DC522AB1AA8C}">
      <dgm:prSet/>
      <dgm:spPr/>
      <dgm:t>
        <a:bodyPr/>
        <a:lstStyle/>
        <a:p>
          <a:endParaRPr lang="en-GB"/>
        </a:p>
      </dgm:t>
    </dgm:pt>
    <dgm:pt modelId="{A12DFCC4-5C64-404A-A681-53BAED92AECB}" type="sibTrans" cxnId="{34D65E7E-9372-411C-8725-DC522AB1AA8C}">
      <dgm:prSet/>
      <dgm:spPr/>
      <dgm:t>
        <a:bodyPr/>
        <a:lstStyle/>
        <a:p>
          <a:endParaRPr lang="en-GB"/>
        </a:p>
      </dgm:t>
    </dgm:pt>
    <dgm:pt modelId="{62D94498-84B6-4386-B36D-0E7BE12FBCF6}">
      <dgm:prSet phldrT="[Text]"/>
      <dgm:spPr/>
      <dgm:t>
        <a:bodyPr/>
        <a:lstStyle/>
        <a:p>
          <a:r>
            <a:rPr lang="en-GB">
              <a:latin typeface="+mn-lt"/>
            </a:rPr>
            <a:t>Complementary Studies</a:t>
          </a:r>
          <a:endParaRPr lang="en-GB"/>
        </a:p>
      </dgm:t>
    </dgm:pt>
    <dgm:pt modelId="{C93A347A-7CA1-44DB-9E1F-DB8D64BA0E63}" type="parTrans" cxnId="{5D8F93B6-0DB3-42AB-89A5-E5D1DB153560}">
      <dgm:prSet/>
      <dgm:spPr/>
      <dgm:t>
        <a:bodyPr/>
        <a:lstStyle/>
        <a:p>
          <a:endParaRPr lang="en-GB"/>
        </a:p>
      </dgm:t>
    </dgm:pt>
    <dgm:pt modelId="{1BF1FD46-5966-43AC-BA06-300FC776D2F8}" type="sibTrans" cxnId="{5D8F93B6-0DB3-42AB-89A5-E5D1DB153560}">
      <dgm:prSet/>
      <dgm:spPr/>
      <dgm:t>
        <a:bodyPr/>
        <a:lstStyle/>
        <a:p>
          <a:endParaRPr lang="en-GB"/>
        </a:p>
      </dgm:t>
    </dgm:pt>
    <dgm:pt modelId="{BA555DE9-0666-47EB-AC1B-AB87433B6EFD}">
      <dgm:prSet phldrT="[Text]"/>
      <dgm:spPr/>
      <dgm:t>
        <a:bodyPr/>
        <a:lstStyle/>
        <a:p>
          <a:r>
            <a:rPr lang="en-GB" b="1">
              <a:effectLst>
                <a:outerShdw blurRad="38100" dist="38100" dir="2700000" algn="tl">
                  <a:srgbClr val="000000">
                    <a:alpha val="43137"/>
                  </a:srgbClr>
                </a:outerShdw>
              </a:effectLst>
            </a:rPr>
            <a:t>Specialist Services</a:t>
          </a:r>
        </a:p>
      </dgm:t>
    </dgm:pt>
    <dgm:pt modelId="{1DE8559B-0375-47AA-BB35-9832DEA6ADDC}" type="parTrans" cxnId="{A4D67276-A7C8-4A37-99C7-A74D0C2FB979}">
      <dgm:prSet/>
      <dgm:spPr/>
      <dgm:t>
        <a:bodyPr/>
        <a:lstStyle/>
        <a:p>
          <a:endParaRPr lang="en-GB"/>
        </a:p>
      </dgm:t>
    </dgm:pt>
    <dgm:pt modelId="{58DC0078-90B3-4EB1-8911-D2A12E15DB83}" type="sibTrans" cxnId="{A4D67276-A7C8-4A37-99C7-A74D0C2FB979}">
      <dgm:prSet/>
      <dgm:spPr/>
      <dgm:t>
        <a:bodyPr/>
        <a:lstStyle/>
        <a:p>
          <a:endParaRPr lang="en-GB"/>
        </a:p>
      </dgm:t>
    </dgm:pt>
    <dgm:pt modelId="{DC8A9EC3-0089-4107-965B-E79222B863A7}">
      <dgm:prSet phldrT="[Text]"/>
      <dgm:spPr/>
      <dgm:t>
        <a:bodyPr/>
        <a:lstStyle/>
        <a:p>
          <a:r>
            <a:rPr lang="en-GB" b="0"/>
            <a:t>In-House Counselling</a:t>
          </a:r>
        </a:p>
      </dgm:t>
    </dgm:pt>
    <dgm:pt modelId="{81B276B4-2BD3-4238-ABB6-0E3BDD746E84}" type="parTrans" cxnId="{DE251542-1A57-4BD4-AC92-72C835E85A1D}">
      <dgm:prSet/>
      <dgm:spPr/>
      <dgm:t>
        <a:bodyPr/>
        <a:lstStyle/>
        <a:p>
          <a:endParaRPr lang="en-GB"/>
        </a:p>
      </dgm:t>
    </dgm:pt>
    <dgm:pt modelId="{91185183-C16E-4C53-A931-9F019047D1E8}" type="sibTrans" cxnId="{DE251542-1A57-4BD4-AC92-72C835E85A1D}">
      <dgm:prSet/>
      <dgm:spPr/>
      <dgm:t>
        <a:bodyPr/>
        <a:lstStyle/>
        <a:p>
          <a:endParaRPr lang="en-GB"/>
        </a:p>
      </dgm:t>
    </dgm:pt>
    <dgm:pt modelId="{2E4012BB-B876-43D6-BF1A-D107E5D6DBE2}">
      <dgm:prSet phldrT="[Text]"/>
      <dgm:spPr/>
      <dgm:t>
        <a:bodyPr/>
        <a:lstStyle/>
        <a:p>
          <a:r>
            <a:rPr lang="en-GB" b="1">
              <a:effectLst>
                <a:outerShdw blurRad="38100" dist="38100" dir="2700000" algn="tl">
                  <a:srgbClr val="000000">
                    <a:alpha val="43137"/>
                  </a:srgbClr>
                </a:outerShdw>
              </a:effectLst>
            </a:rPr>
            <a:t>Events</a:t>
          </a:r>
        </a:p>
      </dgm:t>
    </dgm:pt>
    <dgm:pt modelId="{21168ACF-0625-4FE8-890E-FE33035656C0}" type="parTrans" cxnId="{EC861E39-2104-4949-BC8B-553EE1C2C22A}">
      <dgm:prSet/>
      <dgm:spPr/>
      <dgm:t>
        <a:bodyPr/>
        <a:lstStyle/>
        <a:p>
          <a:endParaRPr lang="en-GB"/>
        </a:p>
      </dgm:t>
    </dgm:pt>
    <dgm:pt modelId="{E8A48F54-D01E-4FC1-A860-A6CEC6F511CA}" type="sibTrans" cxnId="{EC861E39-2104-4949-BC8B-553EE1C2C22A}">
      <dgm:prSet/>
      <dgm:spPr/>
      <dgm:t>
        <a:bodyPr/>
        <a:lstStyle/>
        <a:p>
          <a:endParaRPr lang="en-GB"/>
        </a:p>
      </dgm:t>
    </dgm:pt>
    <dgm:pt modelId="{50D2A1AC-5531-4975-9876-B3F792A5ACB5}">
      <dgm:prSet phldrT="[Text]"/>
      <dgm:spPr/>
      <dgm:t>
        <a:bodyPr/>
        <a:lstStyle/>
        <a:p>
          <a:r>
            <a:rPr lang="en-GB" b="0">
              <a:latin typeface="+mn-lt"/>
            </a:rPr>
            <a:t>Your Start at Esher</a:t>
          </a:r>
        </a:p>
      </dgm:t>
    </dgm:pt>
    <dgm:pt modelId="{255889DA-8721-48E3-8B3B-8928701A55BF}" type="parTrans" cxnId="{3780EF3A-CB5F-479D-80CB-904AE426E8CB}">
      <dgm:prSet/>
      <dgm:spPr/>
      <dgm:t>
        <a:bodyPr/>
        <a:lstStyle/>
        <a:p>
          <a:endParaRPr lang="en-GB"/>
        </a:p>
      </dgm:t>
    </dgm:pt>
    <dgm:pt modelId="{104ED289-739B-428A-B8EE-A4E567826CA7}" type="sibTrans" cxnId="{3780EF3A-CB5F-479D-80CB-904AE426E8CB}">
      <dgm:prSet/>
      <dgm:spPr/>
      <dgm:t>
        <a:bodyPr/>
        <a:lstStyle/>
        <a:p>
          <a:endParaRPr lang="en-GB"/>
        </a:p>
      </dgm:t>
    </dgm:pt>
    <dgm:pt modelId="{62A90549-1E1A-42B7-BEAB-43FA59078CB7}">
      <dgm:prSet/>
      <dgm:spPr/>
      <dgm:t>
        <a:bodyPr/>
        <a:lstStyle/>
        <a:p>
          <a:r>
            <a:rPr lang="en-GB">
              <a:latin typeface="+mn-lt"/>
            </a:rPr>
            <a:t>Progression Pathways</a:t>
          </a:r>
        </a:p>
      </dgm:t>
    </dgm:pt>
    <dgm:pt modelId="{0E439C01-C68F-4F48-9D6B-294D49355B90}" type="parTrans" cxnId="{D413E49B-0C3B-4B2C-9A11-651FD6498B4A}">
      <dgm:prSet/>
      <dgm:spPr/>
      <dgm:t>
        <a:bodyPr/>
        <a:lstStyle/>
        <a:p>
          <a:endParaRPr lang="en-GB"/>
        </a:p>
      </dgm:t>
    </dgm:pt>
    <dgm:pt modelId="{4AC7C2BD-C04A-480F-845C-D47BAE3574F9}" type="sibTrans" cxnId="{D413E49B-0C3B-4B2C-9A11-651FD6498B4A}">
      <dgm:prSet/>
      <dgm:spPr/>
      <dgm:t>
        <a:bodyPr/>
        <a:lstStyle/>
        <a:p>
          <a:endParaRPr lang="en-GB"/>
        </a:p>
      </dgm:t>
    </dgm:pt>
    <dgm:pt modelId="{DF64E4F0-BC21-4251-8F07-76280DF67521}">
      <dgm:prSet/>
      <dgm:spPr/>
      <dgm:t>
        <a:bodyPr/>
        <a:lstStyle/>
        <a:p>
          <a:r>
            <a:rPr lang="en-GB">
              <a:latin typeface="+mn-lt"/>
            </a:rPr>
            <a:t>Esher Extend</a:t>
          </a:r>
        </a:p>
      </dgm:t>
    </dgm:pt>
    <dgm:pt modelId="{11DD6E6D-3BCE-42FF-BAA7-1C5236B84F0D}" type="parTrans" cxnId="{43E2416D-5FD5-4261-A17A-586792A36F98}">
      <dgm:prSet/>
      <dgm:spPr/>
      <dgm:t>
        <a:bodyPr/>
        <a:lstStyle/>
        <a:p>
          <a:endParaRPr lang="en-GB"/>
        </a:p>
      </dgm:t>
    </dgm:pt>
    <dgm:pt modelId="{71717528-76D7-493A-AA12-66AA422751C0}" type="sibTrans" cxnId="{43E2416D-5FD5-4261-A17A-586792A36F98}">
      <dgm:prSet/>
      <dgm:spPr/>
      <dgm:t>
        <a:bodyPr/>
        <a:lstStyle/>
        <a:p>
          <a:endParaRPr lang="en-GB"/>
        </a:p>
      </dgm:t>
    </dgm:pt>
    <dgm:pt modelId="{FC75385D-5DBB-401C-A510-3D6D7D572B4B}">
      <dgm:prSet/>
      <dgm:spPr/>
      <dgm:t>
        <a:bodyPr/>
        <a:lstStyle/>
        <a:p>
          <a:r>
            <a:rPr lang="en-GB">
              <a:latin typeface="+mn-lt"/>
            </a:rPr>
            <a:t>Trips, visits and speakers</a:t>
          </a:r>
        </a:p>
      </dgm:t>
    </dgm:pt>
    <dgm:pt modelId="{FAB88D6C-3DD8-44F2-86B5-6864B00809E9}" type="parTrans" cxnId="{3C462E1A-4A4C-4F2F-972A-7BD66424C090}">
      <dgm:prSet/>
      <dgm:spPr/>
      <dgm:t>
        <a:bodyPr/>
        <a:lstStyle/>
        <a:p>
          <a:endParaRPr lang="en-GB"/>
        </a:p>
      </dgm:t>
    </dgm:pt>
    <dgm:pt modelId="{E40E1EBC-FB2B-44EA-A15C-D56534E3546A}" type="sibTrans" cxnId="{3C462E1A-4A4C-4F2F-972A-7BD66424C090}">
      <dgm:prSet/>
      <dgm:spPr/>
      <dgm:t>
        <a:bodyPr/>
        <a:lstStyle/>
        <a:p>
          <a:endParaRPr lang="en-GB"/>
        </a:p>
      </dgm:t>
    </dgm:pt>
    <dgm:pt modelId="{3B8ACA81-673D-4418-B4DA-331761687AA3}">
      <dgm:prSet/>
      <dgm:spPr/>
      <dgm:t>
        <a:bodyPr/>
        <a:lstStyle/>
        <a:p>
          <a:r>
            <a:rPr lang="en-GB">
              <a:latin typeface="+mn-lt"/>
            </a:rPr>
            <a:t>Wider Skills Week</a:t>
          </a:r>
        </a:p>
      </dgm:t>
    </dgm:pt>
    <dgm:pt modelId="{F9023361-FF28-4A18-9555-1668329A0A6A}" type="parTrans" cxnId="{AA5CBE85-5F20-4D82-AC5A-FE3975C23722}">
      <dgm:prSet/>
      <dgm:spPr/>
      <dgm:t>
        <a:bodyPr/>
        <a:lstStyle/>
        <a:p>
          <a:endParaRPr lang="en-GB"/>
        </a:p>
      </dgm:t>
    </dgm:pt>
    <dgm:pt modelId="{2B1EC166-12B5-4B4B-9501-C44B49E95B39}" type="sibTrans" cxnId="{AA5CBE85-5F20-4D82-AC5A-FE3975C23722}">
      <dgm:prSet/>
      <dgm:spPr/>
      <dgm:t>
        <a:bodyPr/>
        <a:lstStyle/>
        <a:p>
          <a:endParaRPr lang="en-GB"/>
        </a:p>
      </dgm:t>
    </dgm:pt>
    <dgm:pt modelId="{1E8C5296-166D-42C6-BCAB-72B18B9E09FB}">
      <dgm:prSet/>
      <dgm:spPr/>
      <dgm:t>
        <a:bodyPr/>
        <a:lstStyle/>
        <a:p>
          <a:r>
            <a:rPr lang="en-GB" b="0"/>
            <a:t>Mental Health Adviser</a:t>
          </a:r>
        </a:p>
      </dgm:t>
    </dgm:pt>
    <dgm:pt modelId="{B2AF32EF-9B95-40E3-AC8E-086DB396F18F}" type="parTrans" cxnId="{1F9B48A0-A401-4854-99DC-C3AC321F2192}">
      <dgm:prSet/>
      <dgm:spPr/>
      <dgm:t>
        <a:bodyPr/>
        <a:lstStyle/>
        <a:p>
          <a:endParaRPr lang="en-GB"/>
        </a:p>
      </dgm:t>
    </dgm:pt>
    <dgm:pt modelId="{6C97180D-0B2D-490E-9984-205D4D350C99}" type="sibTrans" cxnId="{1F9B48A0-A401-4854-99DC-C3AC321F2192}">
      <dgm:prSet/>
      <dgm:spPr/>
      <dgm:t>
        <a:bodyPr/>
        <a:lstStyle/>
        <a:p>
          <a:endParaRPr lang="en-GB"/>
        </a:p>
      </dgm:t>
    </dgm:pt>
    <dgm:pt modelId="{67C2B7A4-A092-4955-9CAC-A1D8B309BC53}">
      <dgm:prSet/>
      <dgm:spPr/>
      <dgm:t>
        <a:bodyPr/>
        <a:lstStyle/>
        <a:p>
          <a:r>
            <a:rPr lang="en-GB" b="0"/>
            <a:t>Study Centre – Team of Learning Mentors </a:t>
          </a:r>
        </a:p>
      </dgm:t>
    </dgm:pt>
    <dgm:pt modelId="{EBF533A5-984C-4186-9517-FFFFDDD41D09}" type="parTrans" cxnId="{31B8CC5E-A949-4EB2-A330-1C4CD90F83D5}">
      <dgm:prSet/>
      <dgm:spPr/>
      <dgm:t>
        <a:bodyPr/>
        <a:lstStyle/>
        <a:p>
          <a:endParaRPr lang="en-GB"/>
        </a:p>
      </dgm:t>
    </dgm:pt>
    <dgm:pt modelId="{797349E2-794B-4CB8-B37A-C5C1DA27DB52}" type="sibTrans" cxnId="{31B8CC5E-A949-4EB2-A330-1C4CD90F83D5}">
      <dgm:prSet/>
      <dgm:spPr/>
      <dgm:t>
        <a:bodyPr/>
        <a:lstStyle/>
        <a:p>
          <a:endParaRPr lang="en-GB"/>
        </a:p>
      </dgm:t>
    </dgm:pt>
    <dgm:pt modelId="{B8296AFD-0103-4A98-9C78-ECCF649D94B1}">
      <dgm:prSet/>
      <dgm:spPr/>
      <dgm:t>
        <a:bodyPr/>
        <a:lstStyle/>
        <a:p>
          <a:r>
            <a:rPr lang="en-GB" b="0"/>
            <a:t>Learning Resource Centres</a:t>
          </a:r>
        </a:p>
      </dgm:t>
    </dgm:pt>
    <dgm:pt modelId="{8B2BC213-5F41-46E5-9EC0-609A641DA4C9}" type="parTrans" cxnId="{135B565B-55D5-4682-8E3E-5630D9493CE7}">
      <dgm:prSet/>
      <dgm:spPr/>
      <dgm:t>
        <a:bodyPr/>
        <a:lstStyle/>
        <a:p>
          <a:endParaRPr lang="en-GB"/>
        </a:p>
      </dgm:t>
    </dgm:pt>
    <dgm:pt modelId="{1171E76C-42D3-4378-B884-E1CB508DE1F4}" type="sibTrans" cxnId="{135B565B-55D5-4682-8E3E-5630D9493CE7}">
      <dgm:prSet/>
      <dgm:spPr/>
      <dgm:t>
        <a:bodyPr/>
        <a:lstStyle/>
        <a:p>
          <a:endParaRPr lang="en-GB"/>
        </a:p>
      </dgm:t>
    </dgm:pt>
    <dgm:pt modelId="{8E1B6394-3BAB-4085-9457-26B901CC0085}">
      <dgm:prSet/>
      <dgm:spPr/>
      <dgm:t>
        <a:bodyPr/>
        <a:lstStyle/>
        <a:p>
          <a:r>
            <a:rPr lang="en-GB" b="0">
              <a:latin typeface="+mn-lt"/>
            </a:rPr>
            <a:t>Higher &amp; Degree Apprenticeship Fair</a:t>
          </a:r>
        </a:p>
      </dgm:t>
    </dgm:pt>
    <dgm:pt modelId="{D5E4F7DC-7182-4160-9E6E-8AFF8B116497}" type="parTrans" cxnId="{71BB6836-13C6-4138-8027-B54E95267DFA}">
      <dgm:prSet/>
      <dgm:spPr/>
      <dgm:t>
        <a:bodyPr/>
        <a:lstStyle/>
        <a:p>
          <a:endParaRPr lang="en-GB"/>
        </a:p>
      </dgm:t>
    </dgm:pt>
    <dgm:pt modelId="{923C5F74-6466-4DEB-8DF5-890E550DA37B}" type="sibTrans" cxnId="{71BB6836-13C6-4138-8027-B54E95267DFA}">
      <dgm:prSet/>
      <dgm:spPr/>
      <dgm:t>
        <a:bodyPr/>
        <a:lstStyle/>
        <a:p>
          <a:endParaRPr lang="en-GB"/>
        </a:p>
      </dgm:t>
    </dgm:pt>
    <dgm:pt modelId="{EBA36F2A-CA15-461A-8D3B-9611C3F1C9E5}">
      <dgm:prSet/>
      <dgm:spPr/>
      <dgm:t>
        <a:bodyPr/>
        <a:lstStyle/>
        <a:p>
          <a:r>
            <a:rPr lang="en-GB" b="0">
              <a:latin typeface="+mn-lt"/>
            </a:rPr>
            <a:t>Higher Education Day </a:t>
          </a:r>
        </a:p>
      </dgm:t>
    </dgm:pt>
    <dgm:pt modelId="{0B06FDDF-DAAC-4332-881A-093EFEDC4AC9}" type="parTrans" cxnId="{20BFE677-1612-4965-939E-96BFBCB80D72}">
      <dgm:prSet/>
      <dgm:spPr/>
      <dgm:t>
        <a:bodyPr/>
        <a:lstStyle/>
        <a:p>
          <a:endParaRPr lang="en-GB"/>
        </a:p>
      </dgm:t>
    </dgm:pt>
    <dgm:pt modelId="{7CC4D23A-2930-4D96-AD1B-F6CCD185F484}" type="sibTrans" cxnId="{20BFE677-1612-4965-939E-96BFBCB80D72}">
      <dgm:prSet/>
      <dgm:spPr/>
      <dgm:t>
        <a:bodyPr/>
        <a:lstStyle/>
        <a:p>
          <a:endParaRPr lang="en-GB"/>
        </a:p>
      </dgm:t>
    </dgm:pt>
    <dgm:pt modelId="{CD68B8DE-6848-42B6-BCAE-33E1D294A5CF}">
      <dgm:prSet/>
      <dgm:spPr/>
      <dgm:t>
        <a:bodyPr/>
        <a:lstStyle/>
        <a:p>
          <a:r>
            <a:rPr lang="en-GB" b="0">
              <a:latin typeface="+mn-lt"/>
            </a:rPr>
            <a:t>Employment Seekers Evening</a:t>
          </a:r>
        </a:p>
      </dgm:t>
    </dgm:pt>
    <dgm:pt modelId="{D24DDDAA-7325-4DEF-9988-21EC4B80721D}" type="parTrans" cxnId="{10F1A35E-738B-4265-92A1-334562D82B3E}">
      <dgm:prSet/>
      <dgm:spPr/>
      <dgm:t>
        <a:bodyPr/>
        <a:lstStyle/>
        <a:p>
          <a:endParaRPr lang="en-GB"/>
        </a:p>
      </dgm:t>
    </dgm:pt>
    <dgm:pt modelId="{9E14590C-03B0-42C9-BCAE-2AE26FDECA24}" type="sibTrans" cxnId="{10F1A35E-738B-4265-92A1-334562D82B3E}">
      <dgm:prSet/>
      <dgm:spPr/>
      <dgm:t>
        <a:bodyPr/>
        <a:lstStyle/>
        <a:p>
          <a:endParaRPr lang="en-GB"/>
        </a:p>
      </dgm:t>
    </dgm:pt>
    <dgm:pt modelId="{503899FE-9CD4-471F-8BC7-CFDD9924A79D}">
      <dgm:prSet/>
      <dgm:spPr/>
      <dgm:t>
        <a:bodyPr/>
        <a:lstStyle/>
        <a:p>
          <a:r>
            <a:rPr lang="en-GB" b="0">
              <a:latin typeface="+mn-lt"/>
            </a:rPr>
            <a:t>After Esher Day</a:t>
          </a:r>
        </a:p>
      </dgm:t>
    </dgm:pt>
    <dgm:pt modelId="{CEF649E5-1118-4170-927F-F9BBE91B28F7}" type="parTrans" cxnId="{DDC90645-B21B-4C0D-A2EF-E8FC45EC8537}">
      <dgm:prSet/>
      <dgm:spPr/>
      <dgm:t>
        <a:bodyPr/>
        <a:lstStyle/>
        <a:p>
          <a:endParaRPr lang="en-GB"/>
        </a:p>
      </dgm:t>
    </dgm:pt>
    <dgm:pt modelId="{79893886-44A2-449E-8320-CC5AED7EA97D}" type="sibTrans" cxnId="{DDC90645-B21B-4C0D-A2EF-E8FC45EC8537}">
      <dgm:prSet/>
      <dgm:spPr/>
      <dgm:t>
        <a:bodyPr/>
        <a:lstStyle/>
        <a:p>
          <a:endParaRPr lang="en-GB"/>
        </a:p>
      </dgm:t>
    </dgm:pt>
    <dgm:pt modelId="{F7ED1168-A902-40B8-A3DB-33CA23F7D54D}">
      <dgm:prSet/>
      <dgm:spPr/>
      <dgm:t>
        <a:bodyPr/>
        <a:lstStyle/>
        <a:p>
          <a:r>
            <a:rPr lang="en-GB" b="0">
              <a:latin typeface="+mn-lt"/>
            </a:rPr>
            <a:t>Work Experience</a:t>
          </a:r>
        </a:p>
      </dgm:t>
    </dgm:pt>
    <dgm:pt modelId="{D0CA8763-69A1-430E-BC1F-FE0B362C99C9}" type="parTrans" cxnId="{3676D303-1379-4811-9FE6-1142066C4031}">
      <dgm:prSet/>
      <dgm:spPr/>
      <dgm:t>
        <a:bodyPr/>
        <a:lstStyle/>
        <a:p>
          <a:endParaRPr lang="en-GB"/>
        </a:p>
      </dgm:t>
    </dgm:pt>
    <dgm:pt modelId="{4BCE28B5-AD82-40F0-AF0D-F0B248EACF5D}" type="sibTrans" cxnId="{3676D303-1379-4811-9FE6-1142066C4031}">
      <dgm:prSet/>
      <dgm:spPr/>
      <dgm:t>
        <a:bodyPr/>
        <a:lstStyle/>
        <a:p>
          <a:endParaRPr lang="en-GB"/>
        </a:p>
      </dgm:t>
    </dgm:pt>
    <dgm:pt modelId="{AF827A11-9B1A-4F42-AAB4-F94FC9A617EC}">
      <dgm:prSet/>
      <dgm:spPr/>
      <dgm:t>
        <a:bodyPr/>
        <a:lstStyle/>
        <a:p>
          <a:r>
            <a:rPr lang="en-GB" b="0">
              <a:latin typeface="+mn-lt"/>
            </a:rPr>
            <a:t>Internship </a:t>
          </a:r>
        </a:p>
      </dgm:t>
    </dgm:pt>
    <dgm:pt modelId="{15F82FA3-1AAE-452C-ABCA-C07A6B731295}" type="parTrans" cxnId="{B5FB81E1-6578-458A-8461-EC37B90142AA}">
      <dgm:prSet/>
      <dgm:spPr/>
      <dgm:t>
        <a:bodyPr/>
        <a:lstStyle/>
        <a:p>
          <a:endParaRPr lang="en-GB"/>
        </a:p>
      </dgm:t>
    </dgm:pt>
    <dgm:pt modelId="{790B8973-773D-4821-B049-08CA3A9F7036}" type="sibTrans" cxnId="{B5FB81E1-6578-458A-8461-EC37B90142AA}">
      <dgm:prSet/>
      <dgm:spPr/>
      <dgm:t>
        <a:bodyPr/>
        <a:lstStyle/>
        <a:p>
          <a:endParaRPr lang="en-GB"/>
        </a:p>
      </dgm:t>
    </dgm:pt>
    <dgm:pt modelId="{566A3DB5-CD52-4725-BF6D-B6E62CF1A24C}">
      <dgm:prSet/>
      <dgm:spPr/>
      <dgm:t>
        <a:bodyPr/>
        <a:lstStyle/>
        <a:p>
          <a:r>
            <a:rPr lang="en-GB" b="0"/>
            <a:t>Bursary</a:t>
          </a:r>
        </a:p>
      </dgm:t>
    </dgm:pt>
    <dgm:pt modelId="{85E13FB8-7C57-4029-BCA9-D6FD45902E4D}" type="parTrans" cxnId="{21AD9262-A35E-4A02-A1DB-D700A9CA6BC1}">
      <dgm:prSet/>
      <dgm:spPr/>
      <dgm:t>
        <a:bodyPr/>
        <a:lstStyle/>
        <a:p>
          <a:endParaRPr lang="en-GB"/>
        </a:p>
      </dgm:t>
    </dgm:pt>
    <dgm:pt modelId="{3AF9E782-3A47-492D-A272-FCA8A7A5C8FE}" type="sibTrans" cxnId="{21AD9262-A35E-4A02-A1DB-D700A9CA6BC1}">
      <dgm:prSet/>
      <dgm:spPr/>
      <dgm:t>
        <a:bodyPr/>
        <a:lstStyle/>
        <a:p>
          <a:endParaRPr lang="en-GB"/>
        </a:p>
      </dgm:t>
    </dgm:pt>
    <dgm:pt modelId="{14420FE0-A3E9-438C-BC2C-4798C89B5601}">
      <dgm:prSet phldrT="[Text]"/>
      <dgm:spPr/>
      <dgm:t>
        <a:bodyPr/>
        <a:lstStyle/>
        <a:p>
          <a:r>
            <a:rPr lang="en-GB" b="0"/>
            <a:t>Progression Guidance</a:t>
          </a:r>
        </a:p>
      </dgm:t>
    </dgm:pt>
    <dgm:pt modelId="{34926319-AF5A-4E90-BB49-0DE2CF3F3D6A}" type="parTrans" cxnId="{EC58F7D9-3EAA-43BE-B91C-434BA9F9A0E2}">
      <dgm:prSet/>
      <dgm:spPr/>
      <dgm:t>
        <a:bodyPr/>
        <a:lstStyle/>
        <a:p>
          <a:endParaRPr lang="en-GB"/>
        </a:p>
      </dgm:t>
    </dgm:pt>
    <dgm:pt modelId="{475489B0-0CA7-4996-907C-8ED70B5EE7EF}" type="sibTrans" cxnId="{EC58F7D9-3EAA-43BE-B91C-434BA9F9A0E2}">
      <dgm:prSet/>
      <dgm:spPr/>
      <dgm:t>
        <a:bodyPr/>
        <a:lstStyle/>
        <a:p>
          <a:endParaRPr lang="en-GB"/>
        </a:p>
      </dgm:t>
    </dgm:pt>
    <dgm:pt modelId="{0DFC49D2-0189-4089-8865-BDD239C5D840}">
      <dgm:prSet phldrT="[Text]"/>
      <dgm:spPr/>
      <dgm:t>
        <a:bodyPr/>
        <a:lstStyle/>
        <a:p>
          <a:r>
            <a:rPr lang="en-GB" b="0"/>
            <a:t>Full-time College Nurse</a:t>
          </a:r>
        </a:p>
      </dgm:t>
    </dgm:pt>
    <dgm:pt modelId="{1FE92272-DAA6-4355-8DFD-5051A61BA05E}" type="parTrans" cxnId="{033374E2-604C-4B54-84B2-D56639D2D808}">
      <dgm:prSet/>
      <dgm:spPr/>
      <dgm:t>
        <a:bodyPr/>
        <a:lstStyle/>
        <a:p>
          <a:endParaRPr lang="en-GB"/>
        </a:p>
      </dgm:t>
    </dgm:pt>
    <dgm:pt modelId="{A7E42551-1346-4AA3-BB01-0B7BB5E566DA}" type="sibTrans" cxnId="{033374E2-604C-4B54-84B2-D56639D2D808}">
      <dgm:prSet/>
      <dgm:spPr/>
      <dgm:t>
        <a:bodyPr/>
        <a:lstStyle/>
        <a:p>
          <a:endParaRPr lang="en-GB"/>
        </a:p>
      </dgm:t>
    </dgm:pt>
    <dgm:pt modelId="{BF172764-CF48-4665-B6FE-4315591EEE27}" type="pres">
      <dgm:prSet presAssocID="{9D3FD410-FF6A-4307-930D-AC7F18F3CFD3}" presName="Name0" presStyleCnt="0">
        <dgm:presLayoutVars>
          <dgm:dir/>
          <dgm:animLvl val="lvl"/>
          <dgm:resizeHandles val="exact"/>
        </dgm:presLayoutVars>
      </dgm:prSet>
      <dgm:spPr/>
    </dgm:pt>
    <dgm:pt modelId="{BF9E2FF1-AD42-4444-AB2B-924062909161}" type="pres">
      <dgm:prSet presAssocID="{E0316C80-D75F-49BC-A5F8-B68975FA0CC0}" presName="composite" presStyleCnt="0"/>
      <dgm:spPr/>
    </dgm:pt>
    <dgm:pt modelId="{1AF1278A-15B2-46AC-B70C-B5B2D713603C}" type="pres">
      <dgm:prSet presAssocID="{E0316C80-D75F-49BC-A5F8-B68975FA0CC0}" presName="parTx" presStyleLbl="alignNode1" presStyleIdx="0" presStyleCnt="3">
        <dgm:presLayoutVars>
          <dgm:chMax val="0"/>
          <dgm:chPref val="0"/>
          <dgm:bulletEnabled val="1"/>
        </dgm:presLayoutVars>
      </dgm:prSet>
      <dgm:spPr/>
    </dgm:pt>
    <dgm:pt modelId="{2346CF36-8A64-4E4C-99FF-4755E8834861}" type="pres">
      <dgm:prSet presAssocID="{E0316C80-D75F-49BC-A5F8-B68975FA0CC0}" presName="desTx" presStyleLbl="alignAccFollowNode1" presStyleIdx="0" presStyleCnt="3">
        <dgm:presLayoutVars>
          <dgm:bulletEnabled val="1"/>
        </dgm:presLayoutVars>
      </dgm:prSet>
      <dgm:spPr/>
    </dgm:pt>
    <dgm:pt modelId="{B0074135-35F5-4680-837B-256D6A07F2FD}" type="pres">
      <dgm:prSet presAssocID="{9D9AB132-FFCD-4190-B3EB-AC42DD851822}" presName="space" presStyleCnt="0"/>
      <dgm:spPr/>
    </dgm:pt>
    <dgm:pt modelId="{6664352E-AC9A-4221-A90C-D3C6389E0747}" type="pres">
      <dgm:prSet presAssocID="{BA555DE9-0666-47EB-AC1B-AB87433B6EFD}" presName="composite" presStyleCnt="0"/>
      <dgm:spPr/>
    </dgm:pt>
    <dgm:pt modelId="{6FBC49AF-727F-4856-ABE9-0D93E5A26D1A}" type="pres">
      <dgm:prSet presAssocID="{BA555DE9-0666-47EB-AC1B-AB87433B6EFD}" presName="parTx" presStyleLbl="alignNode1" presStyleIdx="1" presStyleCnt="3">
        <dgm:presLayoutVars>
          <dgm:chMax val="0"/>
          <dgm:chPref val="0"/>
          <dgm:bulletEnabled val="1"/>
        </dgm:presLayoutVars>
      </dgm:prSet>
      <dgm:spPr/>
    </dgm:pt>
    <dgm:pt modelId="{0A9FD113-BAA4-4C39-A305-50277392CB91}" type="pres">
      <dgm:prSet presAssocID="{BA555DE9-0666-47EB-AC1B-AB87433B6EFD}" presName="desTx" presStyleLbl="alignAccFollowNode1" presStyleIdx="1" presStyleCnt="3">
        <dgm:presLayoutVars>
          <dgm:bulletEnabled val="1"/>
        </dgm:presLayoutVars>
      </dgm:prSet>
      <dgm:spPr/>
    </dgm:pt>
    <dgm:pt modelId="{C793EAD2-C778-4624-863B-5FA23F3DF855}" type="pres">
      <dgm:prSet presAssocID="{58DC0078-90B3-4EB1-8911-D2A12E15DB83}" presName="space" presStyleCnt="0"/>
      <dgm:spPr/>
    </dgm:pt>
    <dgm:pt modelId="{46FF6C4C-C31B-483D-B6B8-946AAC66E51C}" type="pres">
      <dgm:prSet presAssocID="{2E4012BB-B876-43D6-BF1A-D107E5D6DBE2}" presName="composite" presStyleCnt="0"/>
      <dgm:spPr/>
    </dgm:pt>
    <dgm:pt modelId="{EA3EFC1B-62A5-4B65-9890-992EC66CFE2C}" type="pres">
      <dgm:prSet presAssocID="{2E4012BB-B876-43D6-BF1A-D107E5D6DBE2}" presName="parTx" presStyleLbl="alignNode1" presStyleIdx="2" presStyleCnt="3">
        <dgm:presLayoutVars>
          <dgm:chMax val="0"/>
          <dgm:chPref val="0"/>
          <dgm:bulletEnabled val="1"/>
        </dgm:presLayoutVars>
      </dgm:prSet>
      <dgm:spPr/>
    </dgm:pt>
    <dgm:pt modelId="{62E5DF67-CDC6-4F15-9B40-B95D549FE04E}" type="pres">
      <dgm:prSet presAssocID="{2E4012BB-B876-43D6-BF1A-D107E5D6DBE2}" presName="desTx" presStyleLbl="alignAccFollowNode1" presStyleIdx="2" presStyleCnt="3">
        <dgm:presLayoutVars>
          <dgm:bulletEnabled val="1"/>
        </dgm:presLayoutVars>
      </dgm:prSet>
      <dgm:spPr/>
    </dgm:pt>
  </dgm:ptLst>
  <dgm:cxnLst>
    <dgm:cxn modelId="{3676D303-1379-4811-9FE6-1142066C4031}" srcId="{2E4012BB-B876-43D6-BF1A-D107E5D6DBE2}" destId="{F7ED1168-A902-40B8-A3DB-33CA23F7D54D}" srcOrd="5" destOrd="0" parTransId="{D0CA8763-69A1-430E-BC1F-FE0B362C99C9}" sibTransId="{4BCE28B5-AD82-40F0-AF0D-F0B248EACF5D}"/>
    <dgm:cxn modelId="{205BA206-36AA-42FD-B55E-AAD3DFE561B2}" type="presOf" srcId="{503899FE-9CD4-471F-8BC7-CFDD9924A79D}" destId="{62E5DF67-CDC6-4F15-9B40-B95D549FE04E}" srcOrd="0" destOrd="4" presId="urn:microsoft.com/office/officeart/2005/8/layout/hList1"/>
    <dgm:cxn modelId="{7497A615-B5CA-4FF2-912E-6D15CEF251C7}" type="presOf" srcId="{14420FE0-A3E9-438C-BC2C-4798C89B5601}" destId="{0A9FD113-BAA4-4C39-A305-50277392CB91}" srcOrd="0" destOrd="0" presId="urn:microsoft.com/office/officeart/2005/8/layout/hList1"/>
    <dgm:cxn modelId="{E6422219-21C6-4A1C-9BB5-F08387EBE54B}" type="presOf" srcId="{CD68B8DE-6848-42B6-BCAE-33E1D294A5CF}" destId="{62E5DF67-CDC6-4F15-9B40-B95D549FE04E}" srcOrd="0" destOrd="3" presId="urn:microsoft.com/office/officeart/2005/8/layout/hList1"/>
    <dgm:cxn modelId="{3C462E1A-4A4C-4F2F-972A-7BD66424C090}" srcId="{E0316C80-D75F-49BC-A5F8-B68975FA0CC0}" destId="{FC75385D-5DBB-401C-A510-3D6D7D572B4B}" srcOrd="4" destOrd="0" parTransId="{FAB88D6C-3DD8-44F2-86B5-6864B00809E9}" sibTransId="{E40E1EBC-FB2B-44EA-A15C-D56534E3546A}"/>
    <dgm:cxn modelId="{D2123428-9DFA-4AC2-908F-CE8B6A3EBD51}" type="presOf" srcId="{F7ED1168-A902-40B8-A3DB-33CA23F7D54D}" destId="{62E5DF67-CDC6-4F15-9B40-B95D549FE04E}" srcOrd="0" destOrd="5" presId="urn:microsoft.com/office/officeart/2005/8/layout/hList1"/>
    <dgm:cxn modelId="{FBFE4A2B-51F7-47CA-B666-BABBA4FB8F07}" type="presOf" srcId="{0DFC49D2-0189-4089-8865-BDD239C5D840}" destId="{0A9FD113-BAA4-4C39-A305-50277392CB91}" srcOrd="0" destOrd="1" presId="urn:microsoft.com/office/officeart/2005/8/layout/hList1"/>
    <dgm:cxn modelId="{5441232C-3AF0-4C7C-B174-14F40B1E3B44}" type="presOf" srcId="{EBA36F2A-CA15-461A-8D3B-9611C3F1C9E5}" destId="{62E5DF67-CDC6-4F15-9B40-B95D549FE04E}" srcOrd="0" destOrd="2" presId="urn:microsoft.com/office/officeart/2005/8/layout/hList1"/>
    <dgm:cxn modelId="{A003C62E-A25F-4A06-9633-5E0B97A5556F}" srcId="{9D3FD410-FF6A-4307-930D-AC7F18F3CFD3}" destId="{E0316C80-D75F-49BC-A5F8-B68975FA0CC0}" srcOrd="0" destOrd="0" parTransId="{299972B2-5B9F-4D2A-B581-FC5A705F5234}" sibTransId="{9D9AB132-FFCD-4190-B3EB-AC42DD851822}"/>
    <dgm:cxn modelId="{71BB6836-13C6-4138-8027-B54E95267DFA}" srcId="{2E4012BB-B876-43D6-BF1A-D107E5D6DBE2}" destId="{8E1B6394-3BAB-4085-9457-26B901CC0085}" srcOrd="1" destOrd="0" parTransId="{D5E4F7DC-7182-4160-9E6E-8AFF8B116497}" sibTransId="{923C5F74-6466-4DEB-8DF5-890E550DA37B}"/>
    <dgm:cxn modelId="{7CB4B636-C4CF-4DE3-9219-A389DD9BCC83}" type="presOf" srcId="{B8296AFD-0103-4A98-9C78-ECCF649D94B1}" destId="{0A9FD113-BAA4-4C39-A305-50277392CB91}" srcOrd="0" destOrd="5" presId="urn:microsoft.com/office/officeart/2005/8/layout/hList1"/>
    <dgm:cxn modelId="{EC861E39-2104-4949-BC8B-553EE1C2C22A}" srcId="{9D3FD410-FF6A-4307-930D-AC7F18F3CFD3}" destId="{2E4012BB-B876-43D6-BF1A-D107E5D6DBE2}" srcOrd="2" destOrd="0" parTransId="{21168ACF-0625-4FE8-890E-FE33035656C0}" sibTransId="{E8A48F54-D01E-4FC1-A860-A6CEC6F511CA}"/>
    <dgm:cxn modelId="{3780EF3A-CB5F-479D-80CB-904AE426E8CB}" srcId="{2E4012BB-B876-43D6-BF1A-D107E5D6DBE2}" destId="{50D2A1AC-5531-4975-9876-B3F792A5ACB5}" srcOrd="0" destOrd="0" parTransId="{255889DA-8721-48E3-8B3B-8928701A55BF}" sibTransId="{104ED289-739B-428A-B8EE-A4E567826CA7}"/>
    <dgm:cxn modelId="{135B565B-55D5-4682-8E3E-5630D9493CE7}" srcId="{BA555DE9-0666-47EB-AC1B-AB87433B6EFD}" destId="{B8296AFD-0103-4A98-9C78-ECCF649D94B1}" srcOrd="5" destOrd="0" parTransId="{8B2BC213-5F41-46E5-9EC0-609A641DA4C9}" sibTransId="{1171E76C-42D3-4378-B884-E1CB508DE1F4}"/>
    <dgm:cxn modelId="{28E3325E-D207-4E64-807D-CDA143B2F1FA}" type="presOf" srcId="{E0316C80-D75F-49BC-A5F8-B68975FA0CC0}" destId="{1AF1278A-15B2-46AC-B70C-B5B2D713603C}" srcOrd="0" destOrd="0" presId="urn:microsoft.com/office/officeart/2005/8/layout/hList1"/>
    <dgm:cxn modelId="{10F1A35E-738B-4265-92A1-334562D82B3E}" srcId="{2E4012BB-B876-43D6-BF1A-D107E5D6DBE2}" destId="{CD68B8DE-6848-42B6-BCAE-33E1D294A5CF}" srcOrd="3" destOrd="0" parTransId="{D24DDDAA-7325-4DEF-9988-21EC4B80721D}" sibTransId="{9E14590C-03B0-42C9-BCAE-2AE26FDECA24}"/>
    <dgm:cxn modelId="{31B8CC5E-A949-4EB2-A330-1C4CD90F83D5}" srcId="{BA555DE9-0666-47EB-AC1B-AB87433B6EFD}" destId="{67C2B7A4-A092-4955-9CAC-A1D8B309BC53}" srcOrd="4" destOrd="0" parTransId="{EBF533A5-984C-4186-9517-FFFFDDD41D09}" sibTransId="{797349E2-794B-4CB8-B37A-C5C1DA27DB52}"/>
    <dgm:cxn modelId="{4A1BE75E-E217-4E90-A8EF-77FF00CFFCEE}" type="presOf" srcId="{AF827A11-9B1A-4F42-AAB4-F94FC9A617EC}" destId="{62E5DF67-CDC6-4F15-9B40-B95D549FE04E}" srcOrd="0" destOrd="6" presId="urn:microsoft.com/office/officeart/2005/8/layout/hList1"/>
    <dgm:cxn modelId="{DE251542-1A57-4BD4-AC92-72C835E85A1D}" srcId="{BA555DE9-0666-47EB-AC1B-AB87433B6EFD}" destId="{DC8A9EC3-0089-4107-965B-E79222B863A7}" srcOrd="2" destOrd="0" parTransId="{81B276B4-2BD3-4238-ABB6-0E3BDD746E84}" sibTransId="{91185183-C16E-4C53-A931-9F019047D1E8}"/>
    <dgm:cxn modelId="{21AD9262-A35E-4A02-A1DB-D700A9CA6BC1}" srcId="{BA555DE9-0666-47EB-AC1B-AB87433B6EFD}" destId="{566A3DB5-CD52-4725-BF6D-B6E62CF1A24C}" srcOrd="6" destOrd="0" parTransId="{85E13FB8-7C57-4029-BCA9-D6FD45902E4D}" sibTransId="{3AF9E782-3A47-492D-A272-FCA8A7A5C8FE}"/>
    <dgm:cxn modelId="{DDC90645-B21B-4C0D-A2EF-E8FC45EC8537}" srcId="{2E4012BB-B876-43D6-BF1A-D107E5D6DBE2}" destId="{503899FE-9CD4-471F-8BC7-CFDD9924A79D}" srcOrd="4" destOrd="0" parTransId="{CEF649E5-1118-4170-927F-F9BBE91B28F7}" sibTransId="{79893886-44A2-449E-8320-CC5AED7EA97D}"/>
    <dgm:cxn modelId="{4DB8D868-4D97-4E0D-AC70-99FBA3771AA7}" type="presOf" srcId="{1E8C5296-166D-42C6-BCAB-72B18B9E09FB}" destId="{0A9FD113-BAA4-4C39-A305-50277392CB91}" srcOrd="0" destOrd="3" presId="urn:microsoft.com/office/officeart/2005/8/layout/hList1"/>
    <dgm:cxn modelId="{B6A0C36B-7B26-4E9F-A8E3-C9BC2DC91041}" type="presOf" srcId="{62A90549-1E1A-42B7-BEAB-43FA59078CB7}" destId="{2346CF36-8A64-4E4C-99FF-4755E8834861}" srcOrd="0" destOrd="2" presId="urn:microsoft.com/office/officeart/2005/8/layout/hList1"/>
    <dgm:cxn modelId="{43E2416D-5FD5-4261-A17A-586792A36F98}" srcId="{E0316C80-D75F-49BC-A5F8-B68975FA0CC0}" destId="{DF64E4F0-BC21-4251-8F07-76280DF67521}" srcOrd="3" destOrd="0" parTransId="{11DD6E6D-3BCE-42FF-BAA7-1C5236B84F0D}" sibTransId="{71717528-76D7-493A-AA12-66AA422751C0}"/>
    <dgm:cxn modelId="{A4D67276-A7C8-4A37-99C7-A74D0C2FB979}" srcId="{9D3FD410-FF6A-4307-930D-AC7F18F3CFD3}" destId="{BA555DE9-0666-47EB-AC1B-AB87433B6EFD}" srcOrd="1" destOrd="0" parTransId="{1DE8559B-0375-47AA-BB35-9832DEA6ADDC}" sibTransId="{58DC0078-90B3-4EB1-8911-D2A12E15DB83}"/>
    <dgm:cxn modelId="{20BFE677-1612-4965-939E-96BFBCB80D72}" srcId="{2E4012BB-B876-43D6-BF1A-D107E5D6DBE2}" destId="{EBA36F2A-CA15-461A-8D3B-9611C3F1C9E5}" srcOrd="2" destOrd="0" parTransId="{0B06FDDF-DAAC-4332-881A-093EFEDC4AC9}" sibTransId="{7CC4D23A-2930-4D96-AD1B-F6CCD185F484}"/>
    <dgm:cxn modelId="{E2E56D58-D6FC-4ACC-B267-15694E9A4B91}" type="presOf" srcId="{62D94498-84B6-4386-B36D-0E7BE12FBCF6}" destId="{2346CF36-8A64-4E4C-99FF-4755E8834861}" srcOrd="0" destOrd="1" presId="urn:microsoft.com/office/officeart/2005/8/layout/hList1"/>
    <dgm:cxn modelId="{34D65E7E-9372-411C-8725-DC522AB1AA8C}" srcId="{E0316C80-D75F-49BC-A5F8-B68975FA0CC0}" destId="{D2032B97-A08F-46C2-A8F4-ED8A08240DC4}" srcOrd="0" destOrd="0" parTransId="{3BB68649-6CA5-4B59-80AA-A77124E59340}" sibTransId="{A12DFCC4-5C64-404A-A681-53BAED92AECB}"/>
    <dgm:cxn modelId="{AA5CBE85-5F20-4D82-AC5A-FE3975C23722}" srcId="{E0316C80-D75F-49BC-A5F8-B68975FA0CC0}" destId="{3B8ACA81-673D-4418-B4DA-331761687AA3}" srcOrd="5" destOrd="0" parTransId="{F9023361-FF28-4A18-9555-1668329A0A6A}" sibTransId="{2B1EC166-12B5-4B4B-9501-C44B49E95B39}"/>
    <dgm:cxn modelId="{D413E49B-0C3B-4B2C-9A11-651FD6498B4A}" srcId="{E0316C80-D75F-49BC-A5F8-B68975FA0CC0}" destId="{62A90549-1E1A-42B7-BEAB-43FA59078CB7}" srcOrd="2" destOrd="0" parTransId="{0E439C01-C68F-4F48-9D6B-294D49355B90}" sibTransId="{4AC7C2BD-C04A-480F-845C-D47BAE3574F9}"/>
    <dgm:cxn modelId="{1F9B48A0-A401-4854-99DC-C3AC321F2192}" srcId="{BA555DE9-0666-47EB-AC1B-AB87433B6EFD}" destId="{1E8C5296-166D-42C6-BCAB-72B18B9E09FB}" srcOrd="3" destOrd="0" parTransId="{B2AF32EF-9B95-40E3-AC8E-086DB396F18F}" sibTransId="{6C97180D-0B2D-490E-9984-205D4D350C99}"/>
    <dgm:cxn modelId="{CFA5B4AD-CE13-4B22-A086-6CF79BB43F8E}" type="presOf" srcId="{8E1B6394-3BAB-4085-9457-26B901CC0085}" destId="{62E5DF67-CDC6-4F15-9B40-B95D549FE04E}" srcOrd="0" destOrd="1" presId="urn:microsoft.com/office/officeart/2005/8/layout/hList1"/>
    <dgm:cxn modelId="{36088AB1-5644-4632-B954-26AB6A7B7BCE}" type="presOf" srcId="{2E4012BB-B876-43D6-BF1A-D107E5D6DBE2}" destId="{EA3EFC1B-62A5-4B65-9890-992EC66CFE2C}" srcOrd="0" destOrd="0" presId="urn:microsoft.com/office/officeart/2005/8/layout/hList1"/>
    <dgm:cxn modelId="{6E1388B2-0BF8-4E75-B9A0-19CF7BC96E42}" type="presOf" srcId="{566A3DB5-CD52-4725-BF6D-B6E62CF1A24C}" destId="{0A9FD113-BAA4-4C39-A305-50277392CB91}" srcOrd="0" destOrd="6" presId="urn:microsoft.com/office/officeart/2005/8/layout/hList1"/>
    <dgm:cxn modelId="{5D8F93B6-0DB3-42AB-89A5-E5D1DB153560}" srcId="{E0316C80-D75F-49BC-A5F8-B68975FA0CC0}" destId="{62D94498-84B6-4386-B36D-0E7BE12FBCF6}" srcOrd="1" destOrd="0" parTransId="{C93A347A-7CA1-44DB-9E1F-DB8D64BA0E63}" sibTransId="{1BF1FD46-5966-43AC-BA06-300FC776D2F8}"/>
    <dgm:cxn modelId="{056D90B9-0FA8-4455-A9B0-B80CDE9C7E9A}" type="presOf" srcId="{9D3FD410-FF6A-4307-930D-AC7F18F3CFD3}" destId="{BF172764-CF48-4665-B6FE-4315591EEE27}" srcOrd="0" destOrd="0" presId="urn:microsoft.com/office/officeart/2005/8/layout/hList1"/>
    <dgm:cxn modelId="{2DE77ABF-AC87-4C2D-BD8B-6E3409309ECF}" type="presOf" srcId="{BA555DE9-0666-47EB-AC1B-AB87433B6EFD}" destId="{6FBC49AF-727F-4856-ABE9-0D93E5A26D1A}" srcOrd="0" destOrd="0" presId="urn:microsoft.com/office/officeart/2005/8/layout/hList1"/>
    <dgm:cxn modelId="{A1FEF4C2-F4C9-4BA7-A013-BED4FE9FF16F}" type="presOf" srcId="{67C2B7A4-A092-4955-9CAC-A1D8B309BC53}" destId="{0A9FD113-BAA4-4C39-A305-50277392CB91}" srcOrd="0" destOrd="4" presId="urn:microsoft.com/office/officeart/2005/8/layout/hList1"/>
    <dgm:cxn modelId="{8E23A0CB-385D-4D00-9075-A102FD5AB05E}" type="presOf" srcId="{DC8A9EC3-0089-4107-965B-E79222B863A7}" destId="{0A9FD113-BAA4-4C39-A305-50277392CB91}" srcOrd="0" destOrd="2" presId="urn:microsoft.com/office/officeart/2005/8/layout/hList1"/>
    <dgm:cxn modelId="{EC58F7D9-3EAA-43BE-B91C-434BA9F9A0E2}" srcId="{BA555DE9-0666-47EB-AC1B-AB87433B6EFD}" destId="{14420FE0-A3E9-438C-BC2C-4798C89B5601}" srcOrd="0" destOrd="0" parTransId="{34926319-AF5A-4E90-BB49-0DE2CF3F3D6A}" sibTransId="{475489B0-0CA7-4996-907C-8ED70B5EE7EF}"/>
    <dgm:cxn modelId="{7F0DDEDE-9632-4CEF-B776-D8EFE8516064}" type="presOf" srcId="{D2032B97-A08F-46C2-A8F4-ED8A08240DC4}" destId="{2346CF36-8A64-4E4C-99FF-4755E8834861}" srcOrd="0" destOrd="0" presId="urn:microsoft.com/office/officeart/2005/8/layout/hList1"/>
    <dgm:cxn modelId="{AD0042E1-2B68-48A8-B463-8141A2EF82EF}" type="presOf" srcId="{50D2A1AC-5531-4975-9876-B3F792A5ACB5}" destId="{62E5DF67-CDC6-4F15-9B40-B95D549FE04E}" srcOrd="0" destOrd="0" presId="urn:microsoft.com/office/officeart/2005/8/layout/hList1"/>
    <dgm:cxn modelId="{B5FB81E1-6578-458A-8461-EC37B90142AA}" srcId="{2E4012BB-B876-43D6-BF1A-D107E5D6DBE2}" destId="{AF827A11-9B1A-4F42-AAB4-F94FC9A617EC}" srcOrd="6" destOrd="0" parTransId="{15F82FA3-1AAE-452C-ABCA-C07A6B731295}" sibTransId="{790B8973-773D-4821-B049-08CA3A9F7036}"/>
    <dgm:cxn modelId="{033374E2-604C-4B54-84B2-D56639D2D808}" srcId="{BA555DE9-0666-47EB-AC1B-AB87433B6EFD}" destId="{0DFC49D2-0189-4089-8865-BDD239C5D840}" srcOrd="1" destOrd="0" parTransId="{1FE92272-DAA6-4355-8DFD-5051A61BA05E}" sibTransId="{A7E42551-1346-4AA3-BB01-0B7BB5E566DA}"/>
    <dgm:cxn modelId="{8ABB39E5-6495-4055-99AB-C4D46D1CA557}" type="presOf" srcId="{3B8ACA81-673D-4418-B4DA-331761687AA3}" destId="{2346CF36-8A64-4E4C-99FF-4755E8834861}" srcOrd="0" destOrd="5" presId="urn:microsoft.com/office/officeart/2005/8/layout/hList1"/>
    <dgm:cxn modelId="{7FFFC7E7-B2FD-4221-859C-9047D19E692F}" type="presOf" srcId="{DF64E4F0-BC21-4251-8F07-76280DF67521}" destId="{2346CF36-8A64-4E4C-99FF-4755E8834861}" srcOrd="0" destOrd="3" presId="urn:microsoft.com/office/officeart/2005/8/layout/hList1"/>
    <dgm:cxn modelId="{9038E0F4-F789-40CD-BA03-04BDC1446832}" type="presOf" srcId="{FC75385D-5DBB-401C-A510-3D6D7D572B4B}" destId="{2346CF36-8A64-4E4C-99FF-4755E8834861}" srcOrd="0" destOrd="4" presId="urn:microsoft.com/office/officeart/2005/8/layout/hList1"/>
    <dgm:cxn modelId="{01D3D856-35E7-4B11-A89E-0765B864C7AC}" type="presParOf" srcId="{BF172764-CF48-4665-B6FE-4315591EEE27}" destId="{BF9E2FF1-AD42-4444-AB2B-924062909161}" srcOrd="0" destOrd="0" presId="urn:microsoft.com/office/officeart/2005/8/layout/hList1"/>
    <dgm:cxn modelId="{4FD070A6-2404-4CAE-B2D9-7A7741B15DB1}" type="presParOf" srcId="{BF9E2FF1-AD42-4444-AB2B-924062909161}" destId="{1AF1278A-15B2-46AC-B70C-B5B2D713603C}" srcOrd="0" destOrd="0" presId="urn:microsoft.com/office/officeart/2005/8/layout/hList1"/>
    <dgm:cxn modelId="{8EB01E59-4DA3-4844-BDFF-06B3332D917E}" type="presParOf" srcId="{BF9E2FF1-AD42-4444-AB2B-924062909161}" destId="{2346CF36-8A64-4E4C-99FF-4755E8834861}" srcOrd="1" destOrd="0" presId="urn:microsoft.com/office/officeart/2005/8/layout/hList1"/>
    <dgm:cxn modelId="{6D1B1D51-6D87-46C4-972F-37857D10C7FE}" type="presParOf" srcId="{BF172764-CF48-4665-B6FE-4315591EEE27}" destId="{B0074135-35F5-4680-837B-256D6A07F2FD}" srcOrd="1" destOrd="0" presId="urn:microsoft.com/office/officeart/2005/8/layout/hList1"/>
    <dgm:cxn modelId="{4A1989CE-4527-4DE1-931F-37195A2614C7}" type="presParOf" srcId="{BF172764-CF48-4665-B6FE-4315591EEE27}" destId="{6664352E-AC9A-4221-A90C-D3C6389E0747}" srcOrd="2" destOrd="0" presId="urn:microsoft.com/office/officeart/2005/8/layout/hList1"/>
    <dgm:cxn modelId="{42D9992C-243A-4E39-9AFC-F920B343D900}" type="presParOf" srcId="{6664352E-AC9A-4221-A90C-D3C6389E0747}" destId="{6FBC49AF-727F-4856-ABE9-0D93E5A26D1A}" srcOrd="0" destOrd="0" presId="urn:microsoft.com/office/officeart/2005/8/layout/hList1"/>
    <dgm:cxn modelId="{53CF7FF7-E9AB-4DBF-BD8C-217F47B63236}" type="presParOf" srcId="{6664352E-AC9A-4221-A90C-D3C6389E0747}" destId="{0A9FD113-BAA4-4C39-A305-50277392CB91}" srcOrd="1" destOrd="0" presId="urn:microsoft.com/office/officeart/2005/8/layout/hList1"/>
    <dgm:cxn modelId="{6FB48CBB-B4D9-424D-8738-DA6FD7E434B7}" type="presParOf" srcId="{BF172764-CF48-4665-B6FE-4315591EEE27}" destId="{C793EAD2-C778-4624-863B-5FA23F3DF855}" srcOrd="3" destOrd="0" presId="urn:microsoft.com/office/officeart/2005/8/layout/hList1"/>
    <dgm:cxn modelId="{7BE47218-22A9-4D81-8F68-167F8085EC4F}" type="presParOf" srcId="{BF172764-CF48-4665-B6FE-4315591EEE27}" destId="{46FF6C4C-C31B-483D-B6B8-946AAC66E51C}" srcOrd="4" destOrd="0" presId="urn:microsoft.com/office/officeart/2005/8/layout/hList1"/>
    <dgm:cxn modelId="{837EEC65-6914-40FD-908B-D8A52798D3C5}" type="presParOf" srcId="{46FF6C4C-C31B-483D-B6B8-946AAC66E51C}" destId="{EA3EFC1B-62A5-4B65-9890-992EC66CFE2C}" srcOrd="0" destOrd="0" presId="urn:microsoft.com/office/officeart/2005/8/layout/hList1"/>
    <dgm:cxn modelId="{A3AF8282-9D57-45CE-A892-2831D9EBFF80}" type="presParOf" srcId="{46FF6C4C-C31B-483D-B6B8-946AAC66E51C}" destId="{62E5DF67-CDC6-4F15-9B40-B95D549FE04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1278A-15B2-46AC-B70C-B5B2D713603C}">
      <dsp:nvSpPr>
        <dsp:cNvPr id="0" name=""/>
        <dsp:cNvSpPr/>
      </dsp:nvSpPr>
      <dsp:spPr>
        <a:xfrm>
          <a:off x="3227" y="115818"/>
          <a:ext cx="3147064" cy="92667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b="1" kern="1200">
              <a:effectLst>
                <a:outerShdw blurRad="38100" dist="38100" dir="2700000" algn="tl">
                  <a:srgbClr val="000000">
                    <a:alpha val="43137"/>
                  </a:srgbClr>
                </a:outerShdw>
              </a:effectLst>
            </a:rPr>
            <a:t>Personal Development </a:t>
          </a:r>
        </a:p>
        <a:p>
          <a:pPr marL="0" lvl="0" indent="0" algn="ctr" defTabSz="977900">
            <a:lnSpc>
              <a:spcPct val="90000"/>
            </a:lnSpc>
            <a:spcBef>
              <a:spcPct val="0"/>
            </a:spcBef>
            <a:spcAft>
              <a:spcPct val="35000"/>
            </a:spcAft>
            <a:buNone/>
          </a:pPr>
          <a:r>
            <a:rPr lang="en-GB" sz="2200" b="1" kern="1200">
              <a:effectLst>
                <a:outerShdw blurRad="38100" dist="38100" dir="2700000" algn="tl">
                  <a:srgbClr val="000000">
                    <a:alpha val="43137"/>
                  </a:srgbClr>
                </a:outerShdw>
              </a:effectLst>
            </a:rPr>
            <a:t>&amp; Enrichment </a:t>
          </a:r>
        </a:p>
      </dsp:txBody>
      <dsp:txXfrm>
        <a:off x="3227" y="115818"/>
        <a:ext cx="3147064" cy="926674"/>
      </dsp:txXfrm>
    </dsp:sp>
    <dsp:sp modelId="{2346CF36-8A64-4E4C-99FF-4755E8834861}">
      <dsp:nvSpPr>
        <dsp:cNvPr id="0" name=""/>
        <dsp:cNvSpPr/>
      </dsp:nvSpPr>
      <dsp:spPr>
        <a:xfrm>
          <a:off x="3227" y="1042493"/>
          <a:ext cx="3147064" cy="34252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GB" sz="2200" kern="1200">
              <a:latin typeface="+mn-lt"/>
            </a:rPr>
            <a:t>Personal Development Programme</a:t>
          </a:r>
          <a:endParaRPr lang="en-GB" sz="2200" kern="1200"/>
        </a:p>
        <a:p>
          <a:pPr marL="228600" lvl="1" indent="-228600" algn="l" defTabSz="977900">
            <a:lnSpc>
              <a:spcPct val="90000"/>
            </a:lnSpc>
            <a:spcBef>
              <a:spcPct val="0"/>
            </a:spcBef>
            <a:spcAft>
              <a:spcPct val="15000"/>
            </a:spcAft>
            <a:buChar char="•"/>
          </a:pPr>
          <a:r>
            <a:rPr lang="en-GB" sz="2200" kern="1200">
              <a:latin typeface="+mn-lt"/>
            </a:rPr>
            <a:t>Complementary Studies</a:t>
          </a:r>
          <a:endParaRPr lang="en-GB" sz="2200" kern="1200"/>
        </a:p>
        <a:p>
          <a:pPr marL="228600" lvl="1" indent="-228600" algn="l" defTabSz="977900">
            <a:lnSpc>
              <a:spcPct val="90000"/>
            </a:lnSpc>
            <a:spcBef>
              <a:spcPct val="0"/>
            </a:spcBef>
            <a:spcAft>
              <a:spcPct val="15000"/>
            </a:spcAft>
            <a:buChar char="•"/>
          </a:pPr>
          <a:r>
            <a:rPr lang="en-GB" sz="2200" kern="1200">
              <a:latin typeface="+mn-lt"/>
            </a:rPr>
            <a:t>Progression Pathways</a:t>
          </a:r>
        </a:p>
        <a:p>
          <a:pPr marL="228600" lvl="1" indent="-228600" algn="l" defTabSz="977900">
            <a:lnSpc>
              <a:spcPct val="90000"/>
            </a:lnSpc>
            <a:spcBef>
              <a:spcPct val="0"/>
            </a:spcBef>
            <a:spcAft>
              <a:spcPct val="15000"/>
            </a:spcAft>
            <a:buChar char="•"/>
          </a:pPr>
          <a:r>
            <a:rPr lang="en-GB" sz="2200" kern="1200">
              <a:latin typeface="+mn-lt"/>
            </a:rPr>
            <a:t>Esher Extend</a:t>
          </a:r>
        </a:p>
        <a:p>
          <a:pPr marL="228600" lvl="1" indent="-228600" algn="l" defTabSz="977900">
            <a:lnSpc>
              <a:spcPct val="90000"/>
            </a:lnSpc>
            <a:spcBef>
              <a:spcPct val="0"/>
            </a:spcBef>
            <a:spcAft>
              <a:spcPct val="15000"/>
            </a:spcAft>
            <a:buChar char="•"/>
          </a:pPr>
          <a:r>
            <a:rPr lang="en-GB" sz="2200" kern="1200">
              <a:latin typeface="+mn-lt"/>
            </a:rPr>
            <a:t>Trips, visits and speakers</a:t>
          </a:r>
        </a:p>
        <a:p>
          <a:pPr marL="228600" lvl="1" indent="-228600" algn="l" defTabSz="977900">
            <a:lnSpc>
              <a:spcPct val="90000"/>
            </a:lnSpc>
            <a:spcBef>
              <a:spcPct val="0"/>
            </a:spcBef>
            <a:spcAft>
              <a:spcPct val="15000"/>
            </a:spcAft>
            <a:buChar char="•"/>
          </a:pPr>
          <a:r>
            <a:rPr lang="en-GB" sz="2200" kern="1200">
              <a:latin typeface="+mn-lt"/>
            </a:rPr>
            <a:t>Wider Skills Week</a:t>
          </a:r>
        </a:p>
      </dsp:txBody>
      <dsp:txXfrm>
        <a:off x="3227" y="1042493"/>
        <a:ext cx="3147064" cy="3425245"/>
      </dsp:txXfrm>
    </dsp:sp>
    <dsp:sp modelId="{6FBC49AF-727F-4856-ABE9-0D93E5A26D1A}">
      <dsp:nvSpPr>
        <dsp:cNvPr id="0" name=""/>
        <dsp:cNvSpPr/>
      </dsp:nvSpPr>
      <dsp:spPr>
        <a:xfrm>
          <a:off x="3590881" y="115818"/>
          <a:ext cx="3147064" cy="92667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b="1" kern="1200">
              <a:effectLst>
                <a:outerShdw blurRad="38100" dist="38100" dir="2700000" algn="tl">
                  <a:srgbClr val="000000">
                    <a:alpha val="43137"/>
                  </a:srgbClr>
                </a:outerShdw>
              </a:effectLst>
            </a:rPr>
            <a:t>Specialist Services</a:t>
          </a:r>
        </a:p>
      </dsp:txBody>
      <dsp:txXfrm>
        <a:off x="3590881" y="115818"/>
        <a:ext cx="3147064" cy="926674"/>
      </dsp:txXfrm>
    </dsp:sp>
    <dsp:sp modelId="{0A9FD113-BAA4-4C39-A305-50277392CB91}">
      <dsp:nvSpPr>
        <dsp:cNvPr id="0" name=""/>
        <dsp:cNvSpPr/>
      </dsp:nvSpPr>
      <dsp:spPr>
        <a:xfrm>
          <a:off x="3590881" y="1042493"/>
          <a:ext cx="3147064" cy="34252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GB" sz="2200" b="0" kern="1200"/>
            <a:t>Progression Guidance</a:t>
          </a:r>
        </a:p>
        <a:p>
          <a:pPr marL="228600" lvl="1" indent="-228600" algn="l" defTabSz="977900">
            <a:lnSpc>
              <a:spcPct val="90000"/>
            </a:lnSpc>
            <a:spcBef>
              <a:spcPct val="0"/>
            </a:spcBef>
            <a:spcAft>
              <a:spcPct val="15000"/>
            </a:spcAft>
            <a:buChar char="•"/>
          </a:pPr>
          <a:r>
            <a:rPr lang="en-GB" sz="2200" b="0" kern="1200"/>
            <a:t>Full-time College Nurse</a:t>
          </a:r>
        </a:p>
        <a:p>
          <a:pPr marL="228600" lvl="1" indent="-228600" algn="l" defTabSz="977900">
            <a:lnSpc>
              <a:spcPct val="90000"/>
            </a:lnSpc>
            <a:spcBef>
              <a:spcPct val="0"/>
            </a:spcBef>
            <a:spcAft>
              <a:spcPct val="15000"/>
            </a:spcAft>
            <a:buChar char="•"/>
          </a:pPr>
          <a:r>
            <a:rPr lang="en-GB" sz="2200" b="0" kern="1200"/>
            <a:t>In-House Counselling</a:t>
          </a:r>
        </a:p>
        <a:p>
          <a:pPr marL="228600" lvl="1" indent="-228600" algn="l" defTabSz="977900">
            <a:lnSpc>
              <a:spcPct val="90000"/>
            </a:lnSpc>
            <a:spcBef>
              <a:spcPct val="0"/>
            </a:spcBef>
            <a:spcAft>
              <a:spcPct val="15000"/>
            </a:spcAft>
            <a:buChar char="•"/>
          </a:pPr>
          <a:r>
            <a:rPr lang="en-GB" sz="2200" b="0" kern="1200"/>
            <a:t>Mental Health Adviser</a:t>
          </a:r>
        </a:p>
        <a:p>
          <a:pPr marL="228600" lvl="1" indent="-228600" algn="l" defTabSz="977900">
            <a:lnSpc>
              <a:spcPct val="90000"/>
            </a:lnSpc>
            <a:spcBef>
              <a:spcPct val="0"/>
            </a:spcBef>
            <a:spcAft>
              <a:spcPct val="15000"/>
            </a:spcAft>
            <a:buChar char="•"/>
          </a:pPr>
          <a:r>
            <a:rPr lang="en-GB" sz="2200" b="0" kern="1200"/>
            <a:t>Study Centre – Team of Learning Mentors </a:t>
          </a:r>
        </a:p>
        <a:p>
          <a:pPr marL="228600" lvl="1" indent="-228600" algn="l" defTabSz="977900">
            <a:lnSpc>
              <a:spcPct val="90000"/>
            </a:lnSpc>
            <a:spcBef>
              <a:spcPct val="0"/>
            </a:spcBef>
            <a:spcAft>
              <a:spcPct val="15000"/>
            </a:spcAft>
            <a:buChar char="•"/>
          </a:pPr>
          <a:r>
            <a:rPr lang="en-GB" sz="2200" b="0" kern="1200"/>
            <a:t>Learning Resource Centres</a:t>
          </a:r>
        </a:p>
        <a:p>
          <a:pPr marL="228600" lvl="1" indent="-228600" algn="l" defTabSz="977900">
            <a:lnSpc>
              <a:spcPct val="90000"/>
            </a:lnSpc>
            <a:spcBef>
              <a:spcPct val="0"/>
            </a:spcBef>
            <a:spcAft>
              <a:spcPct val="15000"/>
            </a:spcAft>
            <a:buChar char="•"/>
          </a:pPr>
          <a:r>
            <a:rPr lang="en-GB" sz="2200" b="0" kern="1200"/>
            <a:t>Bursary</a:t>
          </a:r>
        </a:p>
      </dsp:txBody>
      <dsp:txXfrm>
        <a:off x="3590881" y="1042493"/>
        <a:ext cx="3147064" cy="3425245"/>
      </dsp:txXfrm>
    </dsp:sp>
    <dsp:sp modelId="{EA3EFC1B-62A5-4B65-9890-992EC66CFE2C}">
      <dsp:nvSpPr>
        <dsp:cNvPr id="0" name=""/>
        <dsp:cNvSpPr/>
      </dsp:nvSpPr>
      <dsp:spPr>
        <a:xfrm>
          <a:off x="7178534" y="115818"/>
          <a:ext cx="3147064" cy="92667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b="1" kern="1200">
              <a:effectLst>
                <a:outerShdw blurRad="38100" dist="38100" dir="2700000" algn="tl">
                  <a:srgbClr val="000000">
                    <a:alpha val="43137"/>
                  </a:srgbClr>
                </a:outerShdw>
              </a:effectLst>
            </a:rPr>
            <a:t>Events</a:t>
          </a:r>
        </a:p>
      </dsp:txBody>
      <dsp:txXfrm>
        <a:off x="7178534" y="115818"/>
        <a:ext cx="3147064" cy="926674"/>
      </dsp:txXfrm>
    </dsp:sp>
    <dsp:sp modelId="{62E5DF67-CDC6-4F15-9B40-B95D549FE04E}">
      <dsp:nvSpPr>
        <dsp:cNvPr id="0" name=""/>
        <dsp:cNvSpPr/>
      </dsp:nvSpPr>
      <dsp:spPr>
        <a:xfrm>
          <a:off x="7178534" y="1042493"/>
          <a:ext cx="3147064" cy="34252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GB" sz="2200" b="0" kern="1200">
              <a:latin typeface="+mn-lt"/>
            </a:rPr>
            <a:t>Your Start at Esher</a:t>
          </a:r>
        </a:p>
        <a:p>
          <a:pPr marL="228600" lvl="1" indent="-228600" algn="l" defTabSz="977900">
            <a:lnSpc>
              <a:spcPct val="90000"/>
            </a:lnSpc>
            <a:spcBef>
              <a:spcPct val="0"/>
            </a:spcBef>
            <a:spcAft>
              <a:spcPct val="15000"/>
            </a:spcAft>
            <a:buChar char="•"/>
          </a:pPr>
          <a:r>
            <a:rPr lang="en-GB" sz="2200" b="0" kern="1200">
              <a:latin typeface="+mn-lt"/>
            </a:rPr>
            <a:t>Higher &amp; Degree Apprenticeship Fair</a:t>
          </a:r>
        </a:p>
        <a:p>
          <a:pPr marL="228600" lvl="1" indent="-228600" algn="l" defTabSz="977900">
            <a:lnSpc>
              <a:spcPct val="90000"/>
            </a:lnSpc>
            <a:spcBef>
              <a:spcPct val="0"/>
            </a:spcBef>
            <a:spcAft>
              <a:spcPct val="15000"/>
            </a:spcAft>
            <a:buChar char="•"/>
          </a:pPr>
          <a:r>
            <a:rPr lang="en-GB" sz="2200" b="0" kern="1200">
              <a:latin typeface="+mn-lt"/>
            </a:rPr>
            <a:t>Higher Education Day </a:t>
          </a:r>
        </a:p>
        <a:p>
          <a:pPr marL="228600" lvl="1" indent="-228600" algn="l" defTabSz="977900">
            <a:lnSpc>
              <a:spcPct val="90000"/>
            </a:lnSpc>
            <a:spcBef>
              <a:spcPct val="0"/>
            </a:spcBef>
            <a:spcAft>
              <a:spcPct val="15000"/>
            </a:spcAft>
            <a:buChar char="•"/>
          </a:pPr>
          <a:r>
            <a:rPr lang="en-GB" sz="2200" b="0" kern="1200">
              <a:latin typeface="+mn-lt"/>
            </a:rPr>
            <a:t>Employment Seekers Evening</a:t>
          </a:r>
        </a:p>
        <a:p>
          <a:pPr marL="228600" lvl="1" indent="-228600" algn="l" defTabSz="977900">
            <a:lnSpc>
              <a:spcPct val="90000"/>
            </a:lnSpc>
            <a:spcBef>
              <a:spcPct val="0"/>
            </a:spcBef>
            <a:spcAft>
              <a:spcPct val="15000"/>
            </a:spcAft>
            <a:buChar char="•"/>
          </a:pPr>
          <a:r>
            <a:rPr lang="en-GB" sz="2200" b="0" kern="1200">
              <a:latin typeface="+mn-lt"/>
            </a:rPr>
            <a:t>After Esher Day</a:t>
          </a:r>
        </a:p>
        <a:p>
          <a:pPr marL="228600" lvl="1" indent="-228600" algn="l" defTabSz="977900">
            <a:lnSpc>
              <a:spcPct val="90000"/>
            </a:lnSpc>
            <a:spcBef>
              <a:spcPct val="0"/>
            </a:spcBef>
            <a:spcAft>
              <a:spcPct val="15000"/>
            </a:spcAft>
            <a:buChar char="•"/>
          </a:pPr>
          <a:r>
            <a:rPr lang="en-GB" sz="2200" b="0" kern="1200">
              <a:latin typeface="+mn-lt"/>
            </a:rPr>
            <a:t>Work Experience</a:t>
          </a:r>
        </a:p>
        <a:p>
          <a:pPr marL="228600" lvl="1" indent="-228600" algn="l" defTabSz="977900">
            <a:lnSpc>
              <a:spcPct val="90000"/>
            </a:lnSpc>
            <a:spcBef>
              <a:spcPct val="0"/>
            </a:spcBef>
            <a:spcAft>
              <a:spcPct val="15000"/>
            </a:spcAft>
            <a:buChar char="•"/>
          </a:pPr>
          <a:r>
            <a:rPr lang="en-GB" sz="2200" b="0" kern="1200">
              <a:latin typeface="+mn-lt"/>
            </a:rPr>
            <a:t>Internship </a:t>
          </a:r>
        </a:p>
      </dsp:txBody>
      <dsp:txXfrm>
        <a:off x="7178534" y="1042493"/>
        <a:ext cx="3147064" cy="342524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EDF168A-FFF0-6243-AAC9-691B3236C6F9}" type="datetimeFigureOut">
              <a:rPr lang="en-US" smtClean="0"/>
              <a:t>11/13/2023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0EE32DA-0584-154D-83EB-A45943E453F1}" type="slidenum">
              <a:rPr lang="en-US" smtClean="0"/>
              <a:t>‹#›</a:t>
            </a:fld>
            <a:endParaRPr lang="en-US"/>
          </a:p>
        </p:txBody>
      </p:sp>
    </p:spTree>
    <p:extLst>
      <p:ext uri="{BB962C8B-B14F-4D97-AF65-F5344CB8AC3E}">
        <p14:creationId xmlns:p14="http://schemas.microsoft.com/office/powerpoint/2010/main" val="605292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a:t>
            </a:r>
          </a:p>
        </p:txBody>
      </p:sp>
      <p:sp>
        <p:nvSpPr>
          <p:cNvPr id="4" name="Slide Number Placeholder 3"/>
          <p:cNvSpPr>
            <a:spLocks noGrp="1"/>
          </p:cNvSpPr>
          <p:nvPr>
            <p:ph type="sldNum" sz="quarter" idx="10"/>
          </p:nvPr>
        </p:nvSpPr>
        <p:spPr/>
        <p:txBody>
          <a:bodyPr/>
          <a:lstStyle/>
          <a:p>
            <a:fld id="{20EE32DA-0584-154D-83EB-A45943E453F1}" type="slidenum">
              <a:rPr lang="en-US" smtClean="0"/>
              <a:t>1</a:t>
            </a:fld>
            <a:endParaRPr lang="en-US"/>
          </a:p>
        </p:txBody>
      </p:sp>
    </p:spTree>
    <p:extLst>
      <p:ext uri="{BB962C8B-B14F-4D97-AF65-F5344CB8AC3E}">
        <p14:creationId xmlns:p14="http://schemas.microsoft.com/office/powerpoint/2010/main" val="519196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TAKE </a:t>
            </a:r>
          </a:p>
        </p:txBody>
      </p:sp>
      <p:sp>
        <p:nvSpPr>
          <p:cNvPr id="4" name="Slide Number Placeholder 3"/>
          <p:cNvSpPr>
            <a:spLocks noGrp="1"/>
          </p:cNvSpPr>
          <p:nvPr>
            <p:ph type="sldNum" sz="quarter" idx="5"/>
          </p:nvPr>
        </p:nvSpPr>
        <p:spPr/>
        <p:txBody>
          <a:bodyPr/>
          <a:lstStyle/>
          <a:p>
            <a:fld id="{20EE32DA-0584-154D-83EB-A45943E453F1}" type="slidenum">
              <a:rPr lang="en-US" smtClean="0"/>
              <a:t>10</a:t>
            </a:fld>
            <a:endParaRPr lang="en-US"/>
          </a:p>
        </p:txBody>
      </p:sp>
    </p:spTree>
    <p:extLst>
      <p:ext uri="{BB962C8B-B14F-4D97-AF65-F5344CB8AC3E}">
        <p14:creationId xmlns:p14="http://schemas.microsoft.com/office/powerpoint/2010/main" val="2888658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TAKE</a:t>
            </a:r>
          </a:p>
        </p:txBody>
      </p:sp>
      <p:sp>
        <p:nvSpPr>
          <p:cNvPr id="4" name="Slide Number Placeholder 3"/>
          <p:cNvSpPr>
            <a:spLocks noGrp="1"/>
          </p:cNvSpPr>
          <p:nvPr>
            <p:ph type="sldNum" sz="quarter" idx="5"/>
          </p:nvPr>
        </p:nvSpPr>
        <p:spPr/>
        <p:txBody>
          <a:bodyPr/>
          <a:lstStyle/>
          <a:p>
            <a:fld id="{20EE32DA-0584-154D-83EB-A45943E453F1}" type="slidenum">
              <a:rPr lang="en-US" smtClean="0"/>
              <a:t>11</a:t>
            </a:fld>
            <a:endParaRPr lang="en-US"/>
          </a:p>
        </p:txBody>
      </p:sp>
    </p:spTree>
    <p:extLst>
      <p:ext uri="{BB962C8B-B14F-4D97-AF65-F5344CB8AC3E}">
        <p14:creationId xmlns:p14="http://schemas.microsoft.com/office/powerpoint/2010/main" val="3389425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TAKE</a:t>
            </a:r>
          </a:p>
        </p:txBody>
      </p:sp>
      <p:sp>
        <p:nvSpPr>
          <p:cNvPr id="4" name="Slide Number Placeholder 3"/>
          <p:cNvSpPr>
            <a:spLocks noGrp="1"/>
          </p:cNvSpPr>
          <p:nvPr>
            <p:ph type="sldNum" sz="quarter" idx="5"/>
          </p:nvPr>
        </p:nvSpPr>
        <p:spPr/>
        <p:txBody>
          <a:bodyPr/>
          <a:lstStyle/>
          <a:p>
            <a:fld id="{20EE32DA-0584-154D-83EB-A45943E453F1}" type="slidenum">
              <a:rPr lang="en-US" smtClean="0"/>
              <a:t>12</a:t>
            </a:fld>
            <a:endParaRPr lang="en-US"/>
          </a:p>
        </p:txBody>
      </p:sp>
    </p:spTree>
    <p:extLst>
      <p:ext uri="{BB962C8B-B14F-4D97-AF65-F5344CB8AC3E}">
        <p14:creationId xmlns:p14="http://schemas.microsoft.com/office/powerpoint/2010/main" val="2854663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TAKE</a:t>
            </a:r>
          </a:p>
        </p:txBody>
      </p:sp>
      <p:sp>
        <p:nvSpPr>
          <p:cNvPr id="4" name="Slide Number Placeholder 3"/>
          <p:cNvSpPr>
            <a:spLocks noGrp="1"/>
          </p:cNvSpPr>
          <p:nvPr>
            <p:ph type="sldNum" sz="quarter" idx="5"/>
          </p:nvPr>
        </p:nvSpPr>
        <p:spPr/>
        <p:txBody>
          <a:bodyPr/>
          <a:lstStyle/>
          <a:p>
            <a:fld id="{20EE32DA-0584-154D-83EB-A45943E453F1}" type="slidenum">
              <a:rPr lang="en-US" smtClean="0"/>
              <a:t>13</a:t>
            </a:fld>
            <a:endParaRPr lang="en-US"/>
          </a:p>
        </p:txBody>
      </p:sp>
    </p:spTree>
    <p:extLst>
      <p:ext uri="{BB962C8B-B14F-4D97-AF65-F5344CB8AC3E}">
        <p14:creationId xmlns:p14="http://schemas.microsoft.com/office/powerpoint/2010/main" val="3064675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TAKE 10 MINS</a:t>
            </a:r>
          </a:p>
        </p:txBody>
      </p:sp>
      <p:sp>
        <p:nvSpPr>
          <p:cNvPr id="4" name="Slide Number Placeholder 3"/>
          <p:cNvSpPr>
            <a:spLocks noGrp="1"/>
          </p:cNvSpPr>
          <p:nvPr>
            <p:ph type="sldNum" sz="quarter" idx="5"/>
          </p:nvPr>
        </p:nvSpPr>
        <p:spPr/>
        <p:txBody>
          <a:bodyPr/>
          <a:lstStyle/>
          <a:p>
            <a:fld id="{20EE32DA-0584-154D-83EB-A45943E453F1}" type="slidenum">
              <a:rPr lang="en-US" smtClean="0"/>
              <a:t>14</a:t>
            </a:fld>
            <a:endParaRPr lang="en-US"/>
          </a:p>
        </p:txBody>
      </p:sp>
    </p:spTree>
    <p:extLst>
      <p:ext uri="{BB962C8B-B14F-4D97-AF65-F5344CB8AC3E}">
        <p14:creationId xmlns:p14="http://schemas.microsoft.com/office/powerpoint/2010/main" val="1788300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TAKE </a:t>
            </a:r>
          </a:p>
        </p:txBody>
      </p:sp>
      <p:sp>
        <p:nvSpPr>
          <p:cNvPr id="4" name="Slide Number Placeholder 3"/>
          <p:cNvSpPr>
            <a:spLocks noGrp="1"/>
          </p:cNvSpPr>
          <p:nvPr>
            <p:ph type="sldNum" sz="quarter" idx="5"/>
          </p:nvPr>
        </p:nvSpPr>
        <p:spPr/>
        <p:txBody>
          <a:bodyPr/>
          <a:lstStyle/>
          <a:p>
            <a:fld id="{20EE32DA-0584-154D-83EB-A45943E453F1}" type="slidenum">
              <a:rPr lang="en-US" smtClean="0"/>
              <a:t>15</a:t>
            </a:fld>
            <a:endParaRPr lang="en-US"/>
          </a:p>
        </p:txBody>
      </p:sp>
    </p:spTree>
    <p:extLst>
      <p:ext uri="{BB962C8B-B14F-4D97-AF65-F5344CB8AC3E}">
        <p14:creationId xmlns:p14="http://schemas.microsoft.com/office/powerpoint/2010/main" val="44781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TAKE 5 MINS</a:t>
            </a:r>
          </a:p>
        </p:txBody>
      </p:sp>
      <p:sp>
        <p:nvSpPr>
          <p:cNvPr id="4" name="Slide Number Placeholder 3"/>
          <p:cNvSpPr>
            <a:spLocks noGrp="1"/>
          </p:cNvSpPr>
          <p:nvPr>
            <p:ph type="sldNum" sz="quarter" idx="5"/>
          </p:nvPr>
        </p:nvSpPr>
        <p:spPr/>
        <p:txBody>
          <a:bodyPr/>
          <a:lstStyle/>
          <a:p>
            <a:fld id="{20EE32DA-0584-154D-83EB-A45943E453F1}" type="slidenum">
              <a:rPr lang="en-US" smtClean="0"/>
              <a:t>16</a:t>
            </a:fld>
            <a:endParaRPr lang="en-US"/>
          </a:p>
        </p:txBody>
      </p:sp>
    </p:spTree>
    <p:extLst>
      <p:ext uri="{BB962C8B-B14F-4D97-AF65-F5344CB8AC3E}">
        <p14:creationId xmlns:p14="http://schemas.microsoft.com/office/powerpoint/2010/main" val="204856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TAKE</a:t>
            </a:r>
          </a:p>
        </p:txBody>
      </p:sp>
      <p:sp>
        <p:nvSpPr>
          <p:cNvPr id="4" name="Slide Number Placeholder 3"/>
          <p:cNvSpPr>
            <a:spLocks noGrp="1"/>
          </p:cNvSpPr>
          <p:nvPr>
            <p:ph type="sldNum" sz="quarter" idx="5"/>
          </p:nvPr>
        </p:nvSpPr>
        <p:spPr/>
        <p:txBody>
          <a:bodyPr/>
          <a:lstStyle/>
          <a:p>
            <a:fld id="{20EE32DA-0584-154D-83EB-A45943E453F1}" type="slidenum">
              <a:rPr lang="en-US" smtClean="0"/>
              <a:t>2</a:t>
            </a:fld>
            <a:endParaRPr lang="en-US"/>
          </a:p>
        </p:txBody>
      </p:sp>
    </p:spTree>
    <p:extLst>
      <p:ext uri="{BB962C8B-B14F-4D97-AF65-F5344CB8AC3E}">
        <p14:creationId xmlns:p14="http://schemas.microsoft.com/office/powerpoint/2010/main" val="1829692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a:t>
            </a:r>
          </a:p>
        </p:txBody>
      </p:sp>
      <p:sp>
        <p:nvSpPr>
          <p:cNvPr id="4" name="Slide Number Placeholder 3"/>
          <p:cNvSpPr>
            <a:spLocks noGrp="1"/>
          </p:cNvSpPr>
          <p:nvPr>
            <p:ph type="sldNum" sz="quarter" idx="5"/>
          </p:nvPr>
        </p:nvSpPr>
        <p:spPr/>
        <p:txBody>
          <a:bodyPr/>
          <a:lstStyle/>
          <a:p>
            <a:fld id="{20EE32DA-0584-154D-83EB-A45943E453F1}" type="slidenum">
              <a:rPr lang="en-US" smtClean="0"/>
              <a:t>3</a:t>
            </a:fld>
            <a:endParaRPr lang="en-US"/>
          </a:p>
        </p:txBody>
      </p:sp>
    </p:spTree>
    <p:extLst>
      <p:ext uri="{BB962C8B-B14F-4D97-AF65-F5344CB8AC3E}">
        <p14:creationId xmlns:p14="http://schemas.microsoft.com/office/powerpoint/2010/main" val="2988409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TAKE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E32DA-0584-154D-83EB-A45943E453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575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TAKE</a:t>
            </a:r>
          </a:p>
        </p:txBody>
      </p:sp>
      <p:sp>
        <p:nvSpPr>
          <p:cNvPr id="4" name="Slide Number Placeholder 3"/>
          <p:cNvSpPr>
            <a:spLocks noGrp="1"/>
          </p:cNvSpPr>
          <p:nvPr>
            <p:ph type="sldNum" sz="quarter" idx="5"/>
          </p:nvPr>
        </p:nvSpPr>
        <p:spPr/>
        <p:txBody>
          <a:bodyPr/>
          <a:lstStyle/>
          <a:p>
            <a:fld id="{20EE32DA-0584-154D-83EB-A45943E453F1}" type="slidenum">
              <a:rPr lang="en-US" smtClean="0"/>
              <a:t>5</a:t>
            </a:fld>
            <a:endParaRPr lang="en-US"/>
          </a:p>
        </p:txBody>
      </p:sp>
    </p:spTree>
    <p:extLst>
      <p:ext uri="{BB962C8B-B14F-4D97-AF65-F5344CB8AC3E}">
        <p14:creationId xmlns:p14="http://schemas.microsoft.com/office/powerpoint/2010/main" val="3293279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a:t>
            </a:r>
          </a:p>
          <a:p>
            <a:endParaRPr lang="en-GB"/>
          </a:p>
        </p:txBody>
      </p:sp>
      <p:sp>
        <p:nvSpPr>
          <p:cNvPr id="4" name="Slide Number Placeholder 3"/>
          <p:cNvSpPr>
            <a:spLocks noGrp="1"/>
          </p:cNvSpPr>
          <p:nvPr>
            <p:ph type="sldNum" sz="quarter" idx="5"/>
          </p:nvPr>
        </p:nvSpPr>
        <p:spPr/>
        <p:txBody>
          <a:bodyPr/>
          <a:lstStyle/>
          <a:p>
            <a:fld id="{20EE32DA-0584-154D-83EB-A45943E453F1}" type="slidenum">
              <a:rPr lang="en-US" smtClean="0"/>
              <a:t>6</a:t>
            </a:fld>
            <a:endParaRPr lang="en-US"/>
          </a:p>
        </p:txBody>
      </p:sp>
    </p:spTree>
    <p:extLst>
      <p:ext uri="{BB962C8B-B14F-4D97-AF65-F5344CB8AC3E}">
        <p14:creationId xmlns:p14="http://schemas.microsoft.com/office/powerpoint/2010/main" val="1791304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 – 10 MINS</a:t>
            </a:r>
          </a:p>
        </p:txBody>
      </p:sp>
      <p:sp>
        <p:nvSpPr>
          <p:cNvPr id="4" name="Slide Number Placeholder 3"/>
          <p:cNvSpPr>
            <a:spLocks noGrp="1"/>
          </p:cNvSpPr>
          <p:nvPr>
            <p:ph type="sldNum" sz="quarter" idx="5"/>
          </p:nvPr>
        </p:nvSpPr>
        <p:spPr/>
        <p:txBody>
          <a:bodyPr/>
          <a:lstStyle/>
          <a:p>
            <a:fld id="{20EE32DA-0584-154D-83EB-A45943E453F1}" type="slidenum">
              <a:rPr lang="en-US" smtClean="0"/>
              <a:t>7</a:t>
            </a:fld>
            <a:endParaRPr lang="en-US"/>
          </a:p>
        </p:txBody>
      </p:sp>
    </p:spTree>
    <p:extLst>
      <p:ext uri="{BB962C8B-B14F-4D97-AF65-F5344CB8AC3E}">
        <p14:creationId xmlns:p14="http://schemas.microsoft.com/office/powerpoint/2010/main" val="833353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TAKE</a:t>
            </a:r>
          </a:p>
          <a:p>
            <a:endParaRPr lang="en-GB"/>
          </a:p>
        </p:txBody>
      </p:sp>
      <p:sp>
        <p:nvSpPr>
          <p:cNvPr id="4" name="Slide Number Placeholder 3"/>
          <p:cNvSpPr>
            <a:spLocks noGrp="1"/>
          </p:cNvSpPr>
          <p:nvPr>
            <p:ph type="sldNum" sz="quarter" idx="5"/>
          </p:nvPr>
        </p:nvSpPr>
        <p:spPr/>
        <p:txBody>
          <a:bodyPr/>
          <a:lstStyle/>
          <a:p>
            <a:fld id="{20EE32DA-0584-154D-83EB-A45943E453F1}" type="slidenum">
              <a:rPr lang="en-US" smtClean="0"/>
              <a:t>8</a:t>
            </a:fld>
            <a:endParaRPr lang="en-US"/>
          </a:p>
        </p:txBody>
      </p:sp>
    </p:spTree>
    <p:extLst>
      <p:ext uri="{BB962C8B-B14F-4D97-AF65-F5344CB8AC3E}">
        <p14:creationId xmlns:p14="http://schemas.microsoft.com/office/powerpoint/2010/main" val="20909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TAKE? </a:t>
            </a:r>
          </a:p>
          <a:p>
            <a:endParaRPr lang="en-US"/>
          </a:p>
          <a:p>
            <a:r>
              <a:rPr lang="en-US"/>
              <a:t>Students are set </a:t>
            </a:r>
            <a:r>
              <a:rPr lang="en-US" b="1"/>
              <a:t>initial assignments</a:t>
            </a:r>
            <a:r>
              <a:rPr lang="en-US"/>
              <a:t> which will provide a broad introduction to the course. Once lessons begin, all courses deliver an </a:t>
            </a:r>
            <a:r>
              <a:rPr lang="en-US" b="1"/>
              <a:t>induction </a:t>
            </a:r>
            <a:r>
              <a:rPr lang="en-US" b="1" err="1"/>
              <a:t>programme</a:t>
            </a:r>
            <a:r>
              <a:rPr lang="en-US"/>
              <a:t> which covers elements of the core skills and knowledge needed to be successful. Many subjects also conduct short </a:t>
            </a:r>
            <a:r>
              <a:rPr lang="en-US" b="1"/>
              <a:t>benchmark assessments</a:t>
            </a:r>
            <a:r>
              <a:rPr lang="en-US"/>
              <a:t> in order to ascertain where students are in terms of their subject knowledge. This enables teachers to support those students who need it and make any adjustments to the </a:t>
            </a:r>
            <a:r>
              <a:rPr lang="en-US" err="1"/>
              <a:t>programme</a:t>
            </a:r>
            <a:r>
              <a:rPr lang="en-US"/>
              <a:t> of study. </a:t>
            </a:r>
            <a:endParaRPr lang="en-US">
              <a:ea typeface="Calibri"/>
              <a:cs typeface="Calibri"/>
            </a:endParaRPr>
          </a:p>
          <a:p>
            <a:endParaRPr lang="en-US">
              <a:ea typeface="Calibri"/>
              <a:cs typeface="Calibri"/>
            </a:endParaRPr>
          </a:p>
          <a:p>
            <a:r>
              <a:rPr lang="en-US"/>
              <a:t>The other key aspect of our approach to study is our </a:t>
            </a:r>
            <a:r>
              <a:rPr lang="en-US" b="1"/>
              <a:t>10 hours</a:t>
            </a:r>
            <a:r>
              <a:rPr lang="en-US"/>
              <a:t> message. We know from experience that all students need to be studying for at least 10 hours a week in order to fulfil their potential. Now, 4½ hours of that is lesson time but the remainder is made up of homework and independent study. All teachers will explain to students what this looks like in their subject and show them where to access suitable tasks and activities. We know that by getting into this type of routine means that students make the transition to university, apprenticeships or work more successfully.</a:t>
            </a:r>
            <a:endParaRPr lang="en-US">
              <a:ea typeface="Calibri"/>
              <a:cs typeface="Calibri"/>
            </a:endParaRPr>
          </a:p>
          <a:p>
            <a:endParaRPr lang="en-US"/>
          </a:p>
          <a:p>
            <a:r>
              <a:rPr lang="en-US"/>
              <a:t>To get a </a:t>
            </a:r>
            <a:r>
              <a:rPr lang="en-US" err="1"/>
              <a:t>flavour</a:t>
            </a:r>
            <a:r>
              <a:rPr lang="en-US"/>
              <a:t> of what 10 hours’ study looks like, students can access </a:t>
            </a:r>
            <a:r>
              <a:rPr lang="en-US" b="1"/>
              <a:t>subject study guides</a:t>
            </a:r>
            <a:r>
              <a:rPr lang="en-US"/>
              <a:t> when they log on to their application portal. All subjects are available to all students so they can work their way through individual booklets, or dip in and out of a variety of them.</a:t>
            </a:r>
            <a:endParaRPr lang="en-US">
              <a:ea typeface="Calibri"/>
              <a:cs typeface="Calibri"/>
            </a:endParaRPr>
          </a:p>
          <a:p>
            <a:endParaRPr lang="en-US">
              <a:ea typeface="Calibri"/>
              <a:cs typeface="Calibri"/>
            </a:endParaRPr>
          </a:p>
          <a:p>
            <a:r>
              <a:rPr lang="en-US"/>
              <a:t>We also deliver Learning to Learn through </a:t>
            </a:r>
            <a:r>
              <a:rPr lang="en-US" b="1"/>
              <a:t>PDP</a:t>
            </a:r>
            <a:r>
              <a:rPr lang="en-US"/>
              <a:t> –the Personal Development </a:t>
            </a:r>
            <a:r>
              <a:rPr lang="en-US" err="1"/>
              <a:t>Programme</a:t>
            </a:r>
            <a:r>
              <a:rPr lang="en-US"/>
              <a:t> – which is our tutorial </a:t>
            </a:r>
            <a:r>
              <a:rPr lang="en-US" err="1"/>
              <a:t>programme</a:t>
            </a:r>
            <a:r>
              <a:rPr lang="en-US"/>
              <a:t>. There are many sessions which are delivered by tutors on topics such as independent learning, </a:t>
            </a:r>
            <a:r>
              <a:rPr lang="en-US" err="1"/>
              <a:t>organisational</a:t>
            </a:r>
            <a:r>
              <a:rPr lang="en-US"/>
              <a:t> skills and revision. This starts from the very beginning of term.</a:t>
            </a: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0EE32DA-0584-154D-83EB-A45943E453F1}" type="slidenum">
              <a:rPr lang="en-US" smtClean="0"/>
              <a:t>9</a:t>
            </a:fld>
            <a:endParaRPr lang="en-US"/>
          </a:p>
        </p:txBody>
      </p:sp>
    </p:spTree>
    <p:extLst>
      <p:ext uri="{BB962C8B-B14F-4D97-AF65-F5344CB8AC3E}">
        <p14:creationId xmlns:p14="http://schemas.microsoft.com/office/powerpoint/2010/main" val="15307972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16864" y="549339"/>
            <a:ext cx="9144000" cy="499173"/>
          </a:xfrm>
        </p:spPr>
        <p:txBody>
          <a:bodyPr anchor="b">
            <a:normAutofit/>
          </a:bodyPr>
          <a:lstStyle>
            <a:lvl1pPr algn="l">
              <a:defRPr sz="3500" b="1" i="0">
                <a:latin typeface="Calibri" charset="0"/>
                <a:ea typeface="Calibri" charset="0"/>
                <a:cs typeface="Calibri" charset="0"/>
              </a:defRPr>
            </a:lvl1pPr>
          </a:lstStyle>
          <a:p>
            <a:r>
              <a:rPr lang="en-US"/>
              <a:t>Click to edit Master title style</a:t>
            </a:r>
          </a:p>
        </p:txBody>
      </p:sp>
      <p:sp>
        <p:nvSpPr>
          <p:cNvPr id="3" name="Subtitle 2"/>
          <p:cNvSpPr>
            <a:spLocks noGrp="1"/>
          </p:cNvSpPr>
          <p:nvPr>
            <p:ph type="subTitle" idx="1"/>
          </p:nvPr>
        </p:nvSpPr>
        <p:spPr>
          <a:xfrm>
            <a:off x="816864" y="1597851"/>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8346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267871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988979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16864" y="549339"/>
            <a:ext cx="9144000" cy="499173"/>
          </a:xfrm>
        </p:spPr>
        <p:txBody>
          <a:bodyPr anchor="b">
            <a:normAutofit/>
          </a:bodyPr>
          <a:lstStyle>
            <a:lvl1pPr algn="l">
              <a:defRPr sz="3500" b="1" i="0">
                <a:latin typeface="Calibri" charset="0"/>
                <a:ea typeface="Calibri" charset="0"/>
                <a:cs typeface="Calibri" charset="0"/>
              </a:defRPr>
            </a:lvl1pPr>
          </a:lstStyle>
          <a:p>
            <a:r>
              <a:rPr lang="en-US"/>
              <a:t>Click to edit Master title style</a:t>
            </a:r>
          </a:p>
        </p:txBody>
      </p:sp>
      <p:sp>
        <p:nvSpPr>
          <p:cNvPr id="3" name="Subtitle 2"/>
          <p:cNvSpPr>
            <a:spLocks noGrp="1"/>
          </p:cNvSpPr>
          <p:nvPr>
            <p:ph type="subTitle" idx="1"/>
          </p:nvPr>
        </p:nvSpPr>
        <p:spPr>
          <a:xfrm>
            <a:off x="816864" y="1597851"/>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49979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3027990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1161984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401979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482801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881380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4058792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417369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1222121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3491911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1853445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1483618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16864" y="549339"/>
            <a:ext cx="9144000" cy="499173"/>
          </a:xfrm>
        </p:spPr>
        <p:txBody>
          <a:bodyPr anchor="b">
            <a:normAutofit/>
          </a:bodyPr>
          <a:lstStyle>
            <a:lvl1pPr algn="l">
              <a:defRPr sz="3500" b="1" i="0">
                <a:latin typeface="Calibri" charset="0"/>
                <a:ea typeface="Calibri" charset="0"/>
                <a:cs typeface="Calibri" charset="0"/>
              </a:defRPr>
            </a:lvl1pPr>
          </a:lstStyle>
          <a:p>
            <a:r>
              <a:rPr lang="en-US"/>
              <a:t>Click to edit Master title style</a:t>
            </a:r>
          </a:p>
        </p:txBody>
      </p:sp>
      <p:sp>
        <p:nvSpPr>
          <p:cNvPr id="3" name="Subtitle 2"/>
          <p:cNvSpPr>
            <a:spLocks noGrp="1"/>
          </p:cNvSpPr>
          <p:nvPr>
            <p:ph type="subTitle" idx="1"/>
          </p:nvPr>
        </p:nvSpPr>
        <p:spPr>
          <a:xfrm>
            <a:off x="816864" y="1597851"/>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8346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1222121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1661139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1486619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1786195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916488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167755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16611396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333394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570139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2678714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988979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1486619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1786195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91648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1677553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333394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EA01C9-71F7-3A49-96B1-752700DEADA0}" type="datetimeFigureOut">
              <a:rPr lang="en-US" smtClean="0"/>
              <a:t>11/13/2023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83B90F0-826D-AD44-BC41-ED54ECFC5550}" type="slidenum">
              <a:rPr lang="en-US" smtClean="0"/>
              <a:t>‹#›</a:t>
            </a:fld>
            <a:endParaRPr lang="en-US"/>
          </a:p>
        </p:txBody>
      </p:sp>
    </p:spTree>
    <p:extLst>
      <p:ext uri="{BB962C8B-B14F-4D97-AF65-F5344CB8AC3E}">
        <p14:creationId xmlns:p14="http://schemas.microsoft.com/office/powerpoint/2010/main" val="570139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F42205-BCDA-A344-97E8-CBCF6235314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sp>
        <p:nvSpPr>
          <p:cNvPr id="2" name="Title Placeholder 1"/>
          <p:cNvSpPr>
            <a:spLocks noGrp="1"/>
          </p:cNvSpPr>
          <p:nvPr>
            <p:ph type="title"/>
          </p:nvPr>
        </p:nvSpPr>
        <p:spPr>
          <a:xfrm>
            <a:off x="752856" y="157861"/>
            <a:ext cx="10515600" cy="11954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05582" y="1511173"/>
            <a:ext cx="9562873"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573362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rgbClr val="F9D547"/>
        </a:buClr>
        <a:buFont typeface="Arial"/>
        <a:buChar char="•"/>
        <a:defRPr sz="2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F42205-BCDA-A344-97E8-CBCF62353149}"/>
              </a:ext>
            </a:extLst>
          </p:cNvPr>
          <p:cNvPicPr>
            <a:picLocks noChangeAspect="1"/>
          </p:cNvPicPr>
          <p:nvPr userDrawn="1"/>
        </p:nvPicPr>
        <p:blipFill>
          <a:blip r:embed="rId13"/>
          <a:stretch>
            <a:fillRect/>
          </a:stretch>
        </p:blipFill>
        <p:spPr>
          <a:xfrm>
            <a:off x="0" y="3048"/>
            <a:ext cx="12192000" cy="6851904"/>
          </a:xfrm>
          <a:prstGeom prst="rect">
            <a:avLst/>
          </a:prstGeom>
        </p:spPr>
      </p:pic>
      <p:sp>
        <p:nvSpPr>
          <p:cNvPr id="2" name="Title Placeholder 1"/>
          <p:cNvSpPr>
            <a:spLocks noGrp="1"/>
          </p:cNvSpPr>
          <p:nvPr>
            <p:ph type="title"/>
          </p:nvPr>
        </p:nvSpPr>
        <p:spPr>
          <a:xfrm>
            <a:off x="752856" y="157861"/>
            <a:ext cx="10515600" cy="11954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05582" y="1511173"/>
            <a:ext cx="9562873"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2843980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rgbClr val="F9D547"/>
        </a:buClr>
        <a:buFont typeface="Arial"/>
        <a:buChar char="•"/>
        <a:defRPr sz="2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F42205-BCDA-A344-97E8-CBCF62353149}"/>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sp>
        <p:nvSpPr>
          <p:cNvPr id="2" name="Title Placeholder 1"/>
          <p:cNvSpPr>
            <a:spLocks noGrp="1"/>
          </p:cNvSpPr>
          <p:nvPr>
            <p:ph type="title"/>
          </p:nvPr>
        </p:nvSpPr>
        <p:spPr>
          <a:xfrm>
            <a:off x="752856" y="157861"/>
            <a:ext cx="10515600" cy="11954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05582" y="1511173"/>
            <a:ext cx="9562873"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5733621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rgbClr val="F9D547"/>
        </a:buClr>
        <a:buFont typeface="Arial"/>
        <a:buChar char="•"/>
        <a:defRPr sz="2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1.jpeg"/><Relationship Id="rId4" Type="http://schemas.openxmlformats.org/officeDocument/2006/relationships/diagramLayout" Target="../diagrams/layout1.xm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D9F2F6-6280-2D4E-B05C-0E576E61F7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096"/>
            <a:ext cx="12192000" cy="6851904"/>
          </a:xfrm>
          <a:prstGeom prst="rect">
            <a:avLst/>
          </a:prstGeom>
        </p:spPr>
      </p:pic>
      <p:sp>
        <p:nvSpPr>
          <p:cNvPr id="2" name="Title 1"/>
          <p:cNvSpPr>
            <a:spLocks noGrp="1"/>
          </p:cNvSpPr>
          <p:nvPr>
            <p:ph type="ctrTitle"/>
          </p:nvPr>
        </p:nvSpPr>
        <p:spPr>
          <a:xfrm>
            <a:off x="0" y="612648"/>
            <a:ext cx="12192000" cy="4535424"/>
          </a:xfrm>
        </p:spPr>
        <p:txBody>
          <a:bodyPr>
            <a:normAutofit fontScale="90000"/>
          </a:bodyPr>
          <a:lstStyle/>
          <a:p>
            <a:pPr algn="ctr"/>
            <a:br>
              <a:rPr lang="en-GB" sz="7200">
                <a:ea typeface="ＭＳ Ｐゴシック" panose="020B0600070205080204" pitchFamily="34" charset="-128"/>
              </a:rPr>
            </a:br>
            <a:br>
              <a:rPr lang="en-GB" sz="7200">
                <a:ea typeface="ＭＳ Ｐゴシック" panose="020B0600070205080204" pitchFamily="34" charset="-128"/>
              </a:rPr>
            </a:br>
            <a:br>
              <a:rPr lang="en-GB" sz="7200">
                <a:ea typeface="ＭＳ Ｐゴシック" panose="020B0600070205080204" pitchFamily="34" charset="-128"/>
              </a:rPr>
            </a:br>
            <a:br>
              <a:rPr lang="en-GB" sz="7200">
                <a:ea typeface="ＭＳ Ｐゴシック" panose="020B0600070205080204" pitchFamily="34" charset="-128"/>
              </a:rPr>
            </a:br>
            <a:br>
              <a:rPr lang="en-GB" sz="7200">
                <a:ea typeface="ＭＳ Ｐゴシック" panose="020B0600070205080204" pitchFamily="34" charset="-128"/>
              </a:rPr>
            </a:br>
            <a:br>
              <a:rPr lang="en-GB" sz="7200">
                <a:ea typeface="ＭＳ Ｐゴシック" panose="020B0600070205080204" pitchFamily="34" charset="-128"/>
              </a:rPr>
            </a:br>
            <a:br>
              <a:rPr lang="en-GB" sz="7200">
                <a:ea typeface="ＭＳ Ｐゴシック" panose="020B0600070205080204" pitchFamily="34" charset="-128"/>
              </a:rPr>
            </a:br>
            <a:br>
              <a:rPr lang="en-GB" sz="7200">
                <a:ea typeface="ＭＳ Ｐゴシック" panose="020B0600070205080204" pitchFamily="34" charset="-128"/>
              </a:rPr>
            </a:br>
            <a:br>
              <a:rPr lang="en-GB" sz="7200">
                <a:ea typeface="ＭＳ Ｐゴシック" panose="020B0600070205080204" pitchFamily="34" charset="-128"/>
              </a:rPr>
            </a:br>
            <a:r>
              <a:rPr lang="en-GB" sz="600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Welcome to Esher</a:t>
            </a:r>
            <a:br>
              <a:rPr lang="en-US" sz="6000" b="1">
                <a:latin typeface="Open Sans" panose="020B0606030504020204" pitchFamily="34" charset="0"/>
                <a:ea typeface="Open Sans" panose="020B0606030504020204" pitchFamily="34" charset="0"/>
                <a:cs typeface="Open Sans" panose="020B0606030504020204" pitchFamily="34" charset="0"/>
              </a:rPr>
            </a:br>
            <a:br>
              <a:rPr lang="en-GB"/>
            </a:br>
            <a:br>
              <a:rPr lang="en-US" sz="3000" b="1">
                <a:latin typeface="Open Sans" panose="020B0606030504020204" pitchFamily="34" charset="0"/>
                <a:ea typeface="Open Sans" panose="020B0606030504020204" pitchFamily="34" charset="0"/>
                <a:cs typeface="Open Sans" panose="020B0606030504020204" pitchFamily="34" charset="0"/>
              </a:rPr>
            </a:br>
            <a:br>
              <a:rPr lang="en-US" sz="3000" b="1">
                <a:latin typeface="Open Sans" panose="020B0606030504020204" pitchFamily="34" charset="0"/>
                <a:ea typeface="Open Sans" panose="020B0606030504020204" pitchFamily="34" charset="0"/>
                <a:cs typeface="Open Sans" panose="020B0606030504020204" pitchFamily="34" charset="0"/>
              </a:rPr>
            </a:br>
            <a:endParaRPr lang="en-US" sz="3000" b="1">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82CDC60-BF17-44D3-8A4B-E1AA44DEFCC5}"/>
              </a:ext>
            </a:extLst>
          </p:cNvPr>
          <p:cNvSpPr txBox="1"/>
          <p:nvPr/>
        </p:nvSpPr>
        <p:spPr>
          <a:xfrm>
            <a:off x="0" y="4122228"/>
            <a:ext cx="12191999" cy="461665"/>
          </a:xfrm>
          <a:prstGeom prst="rect">
            <a:avLst/>
          </a:prstGeom>
          <a:noFill/>
        </p:spPr>
        <p:txBody>
          <a:bodyPr wrap="square" rtlCol="0">
            <a:spAutoFit/>
          </a:bodyP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Autumn Term 2023</a:t>
            </a:r>
            <a:endParaRPr lang="en-GB"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8776681"/>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5ED5D-B366-678B-95D7-ED5ED4C0DE6F}"/>
              </a:ext>
            </a:extLst>
          </p:cNvPr>
          <p:cNvSpPr>
            <a:spLocks noGrp="1"/>
          </p:cNvSpPr>
          <p:nvPr>
            <p:ph type="title"/>
          </p:nvPr>
        </p:nvSpPr>
        <p:spPr>
          <a:xfrm>
            <a:off x="1814487" y="153906"/>
            <a:ext cx="10515600" cy="1195451"/>
          </a:xfrm>
        </p:spPr>
        <p:txBody>
          <a:bodyPr>
            <a:noAutofit/>
          </a:bodyPr>
          <a:lstStyle/>
          <a:p>
            <a:r>
              <a:rPr lang="en-GB" sz="4900" b="1">
                <a:effectLst>
                  <a:outerShdw blurRad="38100" dist="38100" dir="2700000" algn="tl">
                    <a:srgbClr val="000000">
                      <a:alpha val="43137"/>
                    </a:srgbClr>
                  </a:outerShdw>
                </a:effectLst>
              </a:rPr>
              <a:t>Personal Development</a:t>
            </a:r>
            <a:endParaRPr lang="en-GB" sz="4900"/>
          </a:p>
        </p:txBody>
      </p:sp>
      <p:graphicFrame>
        <p:nvGraphicFramePr>
          <p:cNvPr id="7" name="Content Placeholder 6">
            <a:extLst>
              <a:ext uri="{FF2B5EF4-FFF2-40B4-BE49-F238E27FC236}">
                <a16:creationId xmlns:a16="http://schemas.microsoft.com/office/drawing/2014/main" id="{E9F6FCCD-36FA-813E-9FB7-3CB219B0F9F0}"/>
              </a:ext>
            </a:extLst>
          </p:cNvPr>
          <p:cNvGraphicFramePr>
            <a:graphicFrameLocks noGrp="1"/>
          </p:cNvGraphicFramePr>
          <p:nvPr>
            <p:ph idx="1"/>
            <p:extLst>
              <p:ext uri="{D42A27DB-BD31-4B8C-83A1-F6EECF244321}">
                <p14:modId xmlns:p14="http://schemas.microsoft.com/office/powerpoint/2010/main" val="481318979"/>
              </p:ext>
            </p:extLst>
          </p:nvPr>
        </p:nvGraphicFramePr>
        <p:xfrm>
          <a:off x="899834" y="1353645"/>
          <a:ext cx="10328827" cy="4583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B3820D07-2281-3F91-7A58-DA8D8B956E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65447" y="5729529"/>
            <a:ext cx="2500784" cy="944046"/>
          </a:xfrm>
          <a:prstGeom prst="rect">
            <a:avLst/>
          </a:prstGeom>
          <a:ln>
            <a:solidFill>
              <a:schemeClr val="tx1"/>
            </a:solidFill>
          </a:ln>
        </p:spPr>
      </p:pic>
      <p:pic>
        <p:nvPicPr>
          <p:cNvPr id="3" name="Picture 2">
            <a:extLst>
              <a:ext uri="{FF2B5EF4-FFF2-40B4-BE49-F238E27FC236}">
                <a16:creationId xmlns:a16="http://schemas.microsoft.com/office/drawing/2014/main" id="{A5D84F21-0CEC-054E-002B-84B6E1BC06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39282" y="5729529"/>
            <a:ext cx="1970587" cy="1088559"/>
          </a:xfrm>
          <a:prstGeom prst="rect">
            <a:avLst/>
          </a:prstGeom>
        </p:spPr>
      </p:pic>
      <p:pic>
        <p:nvPicPr>
          <p:cNvPr id="4" name="Picture 3">
            <a:extLst>
              <a:ext uri="{FF2B5EF4-FFF2-40B4-BE49-F238E27FC236}">
                <a16:creationId xmlns:a16="http://schemas.microsoft.com/office/drawing/2014/main" id="{A0FCE97A-120C-7774-30B1-AD248A16557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94081" y="5729528"/>
            <a:ext cx="1568279" cy="1050747"/>
          </a:xfrm>
          <a:prstGeom prst="rect">
            <a:avLst/>
          </a:prstGeom>
        </p:spPr>
      </p:pic>
    </p:spTree>
    <p:extLst>
      <p:ext uri="{BB962C8B-B14F-4D97-AF65-F5344CB8AC3E}">
        <p14:creationId xmlns:p14="http://schemas.microsoft.com/office/powerpoint/2010/main" val="3514771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4B07-311B-42CF-A09F-1C671ACB1E95}"/>
              </a:ext>
            </a:extLst>
          </p:cNvPr>
          <p:cNvSpPr>
            <a:spLocks noGrp="1"/>
          </p:cNvSpPr>
          <p:nvPr>
            <p:ph type="title"/>
          </p:nvPr>
        </p:nvSpPr>
        <p:spPr>
          <a:xfrm>
            <a:off x="229029" y="157861"/>
            <a:ext cx="10515600" cy="1195451"/>
          </a:xfrm>
        </p:spPr>
        <p:txBody>
          <a:bodyPr>
            <a:normAutofit/>
          </a:bodyPr>
          <a:lstStyle/>
          <a:p>
            <a:pPr algn="ctr"/>
            <a:r>
              <a:rPr lang="en-GB" sz="4900">
                <a:effectLst>
                  <a:outerShdw blurRad="38100" dist="38100" dir="2700000" algn="tl">
                    <a:srgbClr val="000000">
                      <a:alpha val="43137"/>
                    </a:srgbClr>
                  </a:outerShdw>
                </a:effectLst>
                <a:latin typeface="Open Sans"/>
                <a:ea typeface="Open Sans"/>
                <a:cs typeface="Open Sans"/>
              </a:rPr>
              <a:t>Entry Requirements</a:t>
            </a:r>
          </a:p>
        </p:txBody>
      </p:sp>
      <p:sp>
        <p:nvSpPr>
          <p:cNvPr id="3" name="Content Placeholder 2">
            <a:extLst>
              <a:ext uri="{FF2B5EF4-FFF2-40B4-BE49-F238E27FC236}">
                <a16:creationId xmlns:a16="http://schemas.microsoft.com/office/drawing/2014/main" id="{1E9E1070-AF2A-4FE3-9AFB-9F7E2DB9D5C5}"/>
              </a:ext>
            </a:extLst>
          </p:cNvPr>
          <p:cNvSpPr>
            <a:spLocks noGrp="1"/>
          </p:cNvSpPr>
          <p:nvPr>
            <p:ph idx="1"/>
          </p:nvPr>
        </p:nvSpPr>
        <p:spPr>
          <a:xfrm>
            <a:off x="958788" y="1353312"/>
            <a:ext cx="10309668" cy="5202315"/>
          </a:xfrm>
        </p:spPr>
        <p:txBody>
          <a:bodyPr>
            <a:normAutofit lnSpcReduction="10000"/>
          </a:bodyPr>
          <a:lstStyle/>
          <a:p>
            <a:r>
              <a:rPr lang="en-GB" sz="2400" b="1">
                <a:latin typeface="+mn-lt"/>
              </a:rPr>
              <a:t>5 GCSEs grade 9-4 (A*-C for </a:t>
            </a:r>
            <a:r>
              <a:rPr lang="en-GB" sz="2400" b="1" err="1">
                <a:latin typeface="+mn-lt"/>
              </a:rPr>
              <a:t>iGCSEs</a:t>
            </a:r>
            <a:r>
              <a:rPr lang="en-GB" sz="2400" b="1">
                <a:latin typeface="+mn-lt"/>
              </a:rPr>
              <a:t>)</a:t>
            </a:r>
            <a:r>
              <a:rPr lang="en-GB" sz="2400">
                <a:latin typeface="+mn-lt"/>
              </a:rPr>
              <a:t> is the </a:t>
            </a:r>
            <a:r>
              <a:rPr lang="en-GB" sz="2400" b="1">
                <a:latin typeface="+mn-lt"/>
              </a:rPr>
              <a:t>minimum</a:t>
            </a:r>
            <a:r>
              <a:rPr lang="en-GB" sz="2400">
                <a:latin typeface="+mn-lt"/>
              </a:rPr>
              <a:t> requirement to secure your place. </a:t>
            </a:r>
          </a:p>
          <a:p>
            <a:endParaRPr lang="en-GB" sz="2400" b="1">
              <a:latin typeface="+mn-lt"/>
            </a:endParaRPr>
          </a:p>
          <a:p>
            <a:r>
              <a:rPr lang="en-GB" sz="2400" b="1">
                <a:latin typeface="+mn-lt"/>
              </a:rPr>
              <a:t>Vital</a:t>
            </a:r>
            <a:r>
              <a:rPr lang="en-GB" sz="2400">
                <a:latin typeface="+mn-lt"/>
              </a:rPr>
              <a:t> to achieve at least a </a:t>
            </a:r>
            <a:r>
              <a:rPr lang="en-GB" sz="2400" b="1">
                <a:latin typeface="+mn-lt"/>
              </a:rPr>
              <a:t>grade 4 </a:t>
            </a:r>
            <a:r>
              <a:rPr lang="en-GB" sz="2400">
                <a:latin typeface="+mn-lt"/>
              </a:rPr>
              <a:t>or above in </a:t>
            </a:r>
            <a:r>
              <a:rPr lang="en-GB" sz="2400" b="1">
                <a:latin typeface="+mn-lt"/>
              </a:rPr>
              <a:t>GCSE</a:t>
            </a:r>
            <a:r>
              <a:rPr lang="en-GB" sz="2400">
                <a:latin typeface="+mn-lt"/>
              </a:rPr>
              <a:t> </a:t>
            </a:r>
            <a:r>
              <a:rPr lang="en-GB" sz="2400" b="1">
                <a:latin typeface="+mn-lt"/>
              </a:rPr>
              <a:t>English Language. </a:t>
            </a:r>
          </a:p>
          <a:p>
            <a:endParaRPr lang="en-GB" sz="2400">
              <a:latin typeface="+mn-lt"/>
            </a:endParaRPr>
          </a:p>
          <a:p>
            <a:r>
              <a:rPr lang="en-GB" sz="2400">
                <a:latin typeface="+mn-lt"/>
              </a:rPr>
              <a:t>Very important to achieve a </a:t>
            </a:r>
            <a:r>
              <a:rPr lang="en-GB" sz="2400" b="1">
                <a:latin typeface="+mn-lt"/>
              </a:rPr>
              <a:t>grade 4 </a:t>
            </a:r>
            <a:r>
              <a:rPr lang="en-GB" sz="2400">
                <a:latin typeface="+mn-lt"/>
              </a:rPr>
              <a:t>or above in </a:t>
            </a:r>
            <a:r>
              <a:rPr lang="en-GB" sz="2400" b="1">
                <a:latin typeface="+mn-lt"/>
              </a:rPr>
              <a:t>GCSE Maths.</a:t>
            </a:r>
          </a:p>
          <a:p>
            <a:endParaRPr lang="en-GB" sz="2400">
              <a:latin typeface="+mn-lt"/>
            </a:endParaRPr>
          </a:p>
          <a:p>
            <a:r>
              <a:rPr lang="en-GB" sz="2400">
                <a:latin typeface="+mn-lt"/>
              </a:rPr>
              <a:t>Some subjects </a:t>
            </a:r>
            <a:r>
              <a:rPr lang="en-GB" sz="2400" b="1">
                <a:latin typeface="+mn-lt"/>
              </a:rPr>
              <a:t>require specific grades </a:t>
            </a:r>
            <a:r>
              <a:rPr lang="en-GB" sz="2400">
                <a:latin typeface="+mn-lt"/>
              </a:rPr>
              <a:t>at GCSE (e.g. Maths, Sciences &amp; Modern Languages).</a:t>
            </a:r>
          </a:p>
          <a:p>
            <a:pPr marL="0" indent="0">
              <a:buNone/>
            </a:pPr>
            <a:endParaRPr lang="en-GB" sz="2400" b="1">
              <a:latin typeface="+mn-lt"/>
            </a:endParaRPr>
          </a:p>
          <a:p>
            <a:r>
              <a:rPr lang="en-GB" sz="2400" b="1">
                <a:latin typeface="+mn-lt"/>
              </a:rPr>
              <a:t>Importance of good GCSE results:</a:t>
            </a:r>
          </a:p>
          <a:p>
            <a:pPr marL="457200" lvl="1" indent="0">
              <a:buNone/>
            </a:pPr>
            <a:r>
              <a:rPr lang="en-GB" sz="2400"/>
              <a:t>- Firm </a:t>
            </a:r>
            <a:r>
              <a:rPr lang="en-GB" sz="2400" b="1"/>
              <a:t>foundation</a:t>
            </a:r>
            <a:r>
              <a:rPr lang="en-GB" sz="2400"/>
              <a:t> for success at A level and BTEC.</a:t>
            </a:r>
          </a:p>
          <a:p>
            <a:pPr marL="457200" lvl="1" indent="0">
              <a:buNone/>
            </a:pPr>
            <a:r>
              <a:rPr lang="en-GB" sz="2400"/>
              <a:t>- Universities will look at your </a:t>
            </a:r>
            <a:r>
              <a:rPr lang="en-GB" sz="2400" b="1"/>
              <a:t>GCSE grades.</a:t>
            </a:r>
            <a:endParaRPr lang="en-GB" sz="2400"/>
          </a:p>
          <a:p>
            <a:endParaRPr lang="en-GB"/>
          </a:p>
        </p:txBody>
      </p:sp>
    </p:spTree>
    <p:extLst>
      <p:ext uri="{BB962C8B-B14F-4D97-AF65-F5344CB8AC3E}">
        <p14:creationId xmlns:p14="http://schemas.microsoft.com/office/powerpoint/2010/main" val="3627320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29" y="111911"/>
            <a:ext cx="10515600" cy="1195451"/>
          </a:xfrm>
        </p:spPr>
        <p:txBody>
          <a:bodyPr>
            <a:normAutofit/>
          </a:bodyPr>
          <a:lstStyle/>
          <a:p>
            <a:pPr algn="ctr"/>
            <a:r>
              <a:rPr lang="en-GB" sz="4900">
                <a:effectLst>
                  <a:outerShdw blurRad="38100" dist="38100" dir="2700000" algn="tl">
                    <a:srgbClr val="000000">
                      <a:alpha val="43137"/>
                    </a:srgbClr>
                  </a:outerShdw>
                </a:effectLst>
                <a:latin typeface="Open Sans"/>
                <a:ea typeface="Open Sans"/>
                <a:cs typeface="Open Sans"/>
              </a:rPr>
              <a:t>The Course Interview </a:t>
            </a:r>
            <a:endParaRPr lang="en-US" sz="4900">
              <a:effectLst>
                <a:outerShdw blurRad="38100" dist="38100" dir="2700000" algn="tl">
                  <a:srgbClr val="000000">
                    <a:alpha val="43137"/>
                  </a:srgbClr>
                </a:outerShdw>
              </a:effectLst>
              <a:latin typeface="Open Sans"/>
              <a:ea typeface="Open Sans"/>
              <a:cs typeface="Open Sans"/>
            </a:endParaRPr>
          </a:p>
        </p:txBody>
      </p:sp>
      <p:sp>
        <p:nvSpPr>
          <p:cNvPr id="3" name="Content Placeholder 2"/>
          <p:cNvSpPr>
            <a:spLocks noGrp="1"/>
          </p:cNvSpPr>
          <p:nvPr>
            <p:ph idx="1"/>
          </p:nvPr>
        </p:nvSpPr>
        <p:spPr>
          <a:xfrm>
            <a:off x="757450" y="1383279"/>
            <a:ext cx="11033256" cy="5001648"/>
          </a:xfrm>
        </p:spPr>
        <p:txBody>
          <a:bodyPr vert="horz" lIns="91440" tIns="45720" rIns="91440" bIns="45720" rtlCol="0" anchor="t">
            <a:normAutofit/>
          </a:bodyPr>
          <a:lstStyle/>
          <a:p>
            <a:r>
              <a:rPr lang="en-GB" sz="2400">
                <a:latin typeface="+mn-lt"/>
                <a:ea typeface="Open Sans"/>
                <a:cs typeface="Open Sans"/>
              </a:rPr>
              <a:t>A one-to-one discussion on Microsoft Teams.</a:t>
            </a:r>
          </a:p>
          <a:p>
            <a:r>
              <a:rPr lang="en-GB" sz="2400">
                <a:latin typeface="+mn-lt"/>
                <a:ea typeface="Open Sans"/>
                <a:cs typeface="Open Sans"/>
              </a:rPr>
              <a:t>We will want to find out the following:</a:t>
            </a:r>
          </a:p>
          <a:p>
            <a:endParaRPr lang="en-GB" sz="1800">
              <a:latin typeface="+mn-lt"/>
              <a:cs typeface="Arial"/>
            </a:endParaRPr>
          </a:p>
          <a:p>
            <a:pPr>
              <a:buFont typeface="Wingdings" panose="05000000000000000000" pitchFamily="2" charset="2"/>
              <a:buChar char="Ø"/>
            </a:pPr>
            <a:r>
              <a:rPr lang="en-GB" sz="2400">
                <a:latin typeface="+mn-lt"/>
                <a:ea typeface="Open Sans"/>
                <a:cs typeface="Arial"/>
              </a:rPr>
              <a:t>GCSE grades you are likely to achieve.</a:t>
            </a:r>
            <a:endParaRPr lang="en-US" sz="2400">
              <a:latin typeface="+mn-lt"/>
              <a:ea typeface="Open Sans"/>
              <a:cs typeface="Arial"/>
            </a:endParaRPr>
          </a:p>
          <a:p>
            <a:pPr>
              <a:buFont typeface="Wingdings" panose="05000000000000000000" pitchFamily="2" charset="2"/>
              <a:buChar char="Ø"/>
            </a:pPr>
            <a:r>
              <a:rPr lang="en-GB" sz="2400">
                <a:latin typeface="+mn-lt"/>
                <a:ea typeface="Open Sans"/>
                <a:cs typeface="Arial"/>
              </a:rPr>
              <a:t>Possible career plans.</a:t>
            </a:r>
            <a:endParaRPr lang="en-US" sz="2400">
              <a:latin typeface="+mn-lt"/>
              <a:ea typeface="Open Sans"/>
              <a:cs typeface="Arial"/>
            </a:endParaRPr>
          </a:p>
          <a:p>
            <a:pPr>
              <a:buFont typeface="Wingdings" panose="05000000000000000000" pitchFamily="2" charset="2"/>
              <a:buChar char="Ø"/>
            </a:pPr>
            <a:r>
              <a:rPr lang="en-GB" sz="2400">
                <a:latin typeface="+mn-lt"/>
                <a:ea typeface="Open Sans"/>
                <a:cs typeface="Arial"/>
              </a:rPr>
              <a:t>To decide on a provisional study programme.</a:t>
            </a:r>
            <a:endParaRPr lang="en-GB" sz="2400">
              <a:latin typeface="+mn-lt"/>
              <a:ea typeface="Open Sans"/>
            </a:endParaRPr>
          </a:p>
          <a:p>
            <a:endParaRPr lang="en-GB" sz="2400">
              <a:latin typeface="+mn-lt"/>
            </a:endParaRPr>
          </a:p>
          <a:p>
            <a:r>
              <a:rPr lang="en-GB" sz="2400">
                <a:latin typeface="+mn-lt"/>
                <a:cs typeface="Arial"/>
              </a:rPr>
              <a:t>Chance for you to ask questions.</a:t>
            </a:r>
          </a:p>
          <a:p>
            <a:endParaRPr lang="en-GB" sz="2400">
              <a:latin typeface="+mn-lt"/>
              <a:cs typeface="Arial"/>
            </a:endParaRPr>
          </a:p>
          <a:p>
            <a:r>
              <a:rPr lang="en-GB" sz="2400">
                <a:latin typeface="+mn-lt"/>
                <a:ea typeface="Open Sans"/>
                <a:cs typeface="Arial"/>
              </a:rPr>
              <a:t>Opportunity to change options at Introduction Day or Enrolment.</a:t>
            </a:r>
            <a:endParaRPr lang="en-GB">
              <a:latin typeface="+mn-lt"/>
              <a:ea typeface="Open Sans"/>
            </a:endParaRPr>
          </a:p>
          <a:p>
            <a:pPr>
              <a:buClr>
                <a:srgbClr val="F9D549"/>
              </a:buClr>
            </a:pPr>
            <a:endParaRPr lang="en-US"/>
          </a:p>
        </p:txBody>
      </p:sp>
      <p:pic>
        <p:nvPicPr>
          <p:cNvPr id="6" name="Picture 5" descr="Two girls sitting at a table&#10;&#10;Description automatically generated">
            <a:extLst>
              <a:ext uri="{FF2B5EF4-FFF2-40B4-BE49-F238E27FC236}">
                <a16:creationId xmlns:a16="http://schemas.microsoft.com/office/drawing/2014/main" id="{D1908265-0EDC-74E9-D8B6-A522F8B028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2138" y="2334248"/>
            <a:ext cx="3570484" cy="2380620"/>
          </a:xfrm>
          <a:prstGeom prst="rect">
            <a:avLst/>
          </a:prstGeom>
        </p:spPr>
      </p:pic>
    </p:spTree>
    <p:extLst>
      <p:ext uri="{BB962C8B-B14F-4D97-AF65-F5344CB8AC3E}">
        <p14:creationId xmlns:p14="http://schemas.microsoft.com/office/powerpoint/2010/main" val="2129202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AEC22-5184-4865-8EEF-3D748CA9939E}"/>
              </a:ext>
            </a:extLst>
          </p:cNvPr>
          <p:cNvSpPr>
            <a:spLocks noGrp="1"/>
          </p:cNvSpPr>
          <p:nvPr>
            <p:ph type="title"/>
          </p:nvPr>
        </p:nvSpPr>
        <p:spPr>
          <a:xfrm>
            <a:off x="-42966" y="116926"/>
            <a:ext cx="10515600" cy="1195451"/>
          </a:xfrm>
        </p:spPr>
        <p:txBody>
          <a:bodyPr>
            <a:normAutofit/>
          </a:bodyPr>
          <a:lstStyle/>
          <a:p>
            <a:pPr algn="ctr"/>
            <a:r>
              <a:rPr lang="en-GB" sz="4900">
                <a:effectLst>
                  <a:outerShdw blurRad="38100" dist="38100" dir="2700000" algn="tl">
                    <a:srgbClr val="000000">
                      <a:alpha val="43137"/>
                    </a:srgbClr>
                  </a:outerShdw>
                </a:effectLst>
                <a:latin typeface="Open Sans"/>
                <a:ea typeface="Open Sans"/>
                <a:cs typeface="Open Sans"/>
              </a:rPr>
              <a:t>After your Course Interview</a:t>
            </a:r>
          </a:p>
        </p:txBody>
      </p:sp>
      <p:sp>
        <p:nvSpPr>
          <p:cNvPr id="3" name="Content Placeholder 2">
            <a:extLst>
              <a:ext uri="{FF2B5EF4-FFF2-40B4-BE49-F238E27FC236}">
                <a16:creationId xmlns:a16="http://schemas.microsoft.com/office/drawing/2014/main" id="{F695C640-0399-4FFD-B0E3-351073392CCF}"/>
              </a:ext>
            </a:extLst>
          </p:cNvPr>
          <p:cNvSpPr>
            <a:spLocks noGrp="1"/>
          </p:cNvSpPr>
          <p:nvPr>
            <p:ph idx="1"/>
          </p:nvPr>
        </p:nvSpPr>
        <p:spPr>
          <a:xfrm>
            <a:off x="887768" y="1511173"/>
            <a:ext cx="10380688" cy="4351338"/>
          </a:xfrm>
        </p:spPr>
        <p:txBody>
          <a:bodyPr/>
          <a:lstStyle/>
          <a:p>
            <a:r>
              <a:rPr lang="en-GB" sz="2400">
                <a:latin typeface="+mn-lt"/>
              </a:rPr>
              <a:t>Following your interview, you will be sent a formal offer of a place by email.</a:t>
            </a:r>
          </a:p>
          <a:p>
            <a:pPr marL="0" indent="0">
              <a:buNone/>
            </a:pPr>
            <a:endParaRPr lang="en-GB" sz="2400">
              <a:latin typeface="+mn-lt"/>
            </a:endParaRPr>
          </a:p>
          <a:p>
            <a:r>
              <a:rPr lang="en-GB" sz="2400">
                <a:latin typeface="+mn-lt"/>
              </a:rPr>
              <a:t>You will need to login to your online account to accept your place within 2 weeks of receiving your offer.</a:t>
            </a:r>
          </a:p>
        </p:txBody>
      </p:sp>
      <p:pic>
        <p:nvPicPr>
          <p:cNvPr id="7" name="Picture 6">
            <a:extLst>
              <a:ext uri="{FF2B5EF4-FFF2-40B4-BE49-F238E27FC236}">
                <a16:creationId xmlns:a16="http://schemas.microsoft.com/office/drawing/2014/main" id="{34E6BD84-8F59-4161-9F0A-FE0451A743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5718" y="3457308"/>
            <a:ext cx="4029463" cy="2686040"/>
          </a:xfrm>
          <a:prstGeom prst="rect">
            <a:avLst/>
          </a:prstGeom>
        </p:spPr>
      </p:pic>
      <p:pic>
        <p:nvPicPr>
          <p:cNvPr id="9" name="Picture 8">
            <a:extLst>
              <a:ext uri="{FF2B5EF4-FFF2-40B4-BE49-F238E27FC236}">
                <a16:creationId xmlns:a16="http://schemas.microsoft.com/office/drawing/2014/main" id="{4DD10A50-5D2F-4F65-BDFB-818D8EB94D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4352" y="3429000"/>
            <a:ext cx="4071930" cy="2714348"/>
          </a:xfrm>
          <a:prstGeom prst="rect">
            <a:avLst/>
          </a:prstGeom>
        </p:spPr>
      </p:pic>
    </p:spTree>
    <p:extLst>
      <p:ext uri="{BB962C8B-B14F-4D97-AF65-F5344CB8AC3E}">
        <p14:creationId xmlns:p14="http://schemas.microsoft.com/office/powerpoint/2010/main" val="1143189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821CB-106E-4B9A-A891-409EA3B02558}"/>
              </a:ext>
            </a:extLst>
          </p:cNvPr>
          <p:cNvSpPr>
            <a:spLocks noGrp="1"/>
          </p:cNvSpPr>
          <p:nvPr>
            <p:ph type="title"/>
          </p:nvPr>
        </p:nvSpPr>
        <p:spPr/>
        <p:txBody>
          <a:bodyPr>
            <a:normAutofit/>
          </a:bodyPr>
          <a:lstStyle/>
          <a:p>
            <a:pPr algn="ctr"/>
            <a:r>
              <a:rPr lang="en-GB" sz="4900">
                <a:effectLst>
                  <a:outerShdw blurRad="38100" dist="38100" dir="2700000" algn="tl">
                    <a:srgbClr val="000000">
                      <a:alpha val="43137"/>
                    </a:srgbClr>
                  </a:outerShdw>
                </a:effectLst>
              </a:rPr>
              <a:t> Your Place</a:t>
            </a:r>
          </a:p>
        </p:txBody>
      </p:sp>
      <p:sp>
        <p:nvSpPr>
          <p:cNvPr id="3" name="Content Placeholder 2">
            <a:extLst>
              <a:ext uri="{FF2B5EF4-FFF2-40B4-BE49-F238E27FC236}">
                <a16:creationId xmlns:a16="http://schemas.microsoft.com/office/drawing/2014/main" id="{64722CAA-F8AE-4970-A5C5-57FBF6951C7E}"/>
              </a:ext>
            </a:extLst>
          </p:cNvPr>
          <p:cNvSpPr>
            <a:spLocks noGrp="1"/>
          </p:cNvSpPr>
          <p:nvPr>
            <p:ph idx="1"/>
          </p:nvPr>
        </p:nvSpPr>
        <p:spPr>
          <a:xfrm>
            <a:off x="1069893" y="1253331"/>
            <a:ext cx="10052214" cy="4351338"/>
          </a:xfrm>
        </p:spPr>
        <p:txBody>
          <a:bodyPr/>
          <a:lstStyle/>
          <a:p>
            <a:pPr>
              <a:buNone/>
            </a:pPr>
            <a:r>
              <a:rPr lang="en-GB" sz="2400" b="1">
                <a:latin typeface="+mn-lt"/>
              </a:rPr>
              <a:t>You are guaranteed a </a:t>
            </a:r>
            <a:r>
              <a:rPr lang="en-GB" sz="2400" b="1" u="sng">
                <a:latin typeface="+mn-lt"/>
              </a:rPr>
              <a:t>place</a:t>
            </a:r>
            <a:r>
              <a:rPr lang="en-GB" sz="2400" b="1">
                <a:latin typeface="+mn-lt"/>
              </a:rPr>
              <a:t> provided:</a:t>
            </a:r>
          </a:p>
          <a:p>
            <a:pPr>
              <a:buNone/>
            </a:pPr>
            <a:endParaRPr lang="en-GB" sz="2400" b="1">
              <a:latin typeface="+mn-lt"/>
            </a:endParaRPr>
          </a:p>
          <a:p>
            <a:pPr>
              <a:buFont typeface="Wingdings" pitchFamily="2" charset="2"/>
              <a:buChar char="ü"/>
            </a:pPr>
            <a:r>
              <a:rPr lang="en-GB" sz="2400">
                <a:latin typeface="+mn-lt"/>
              </a:rPr>
              <a:t>You agree a provisional study programme at interview.</a:t>
            </a:r>
          </a:p>
          <a:p>
            <a:pPr>
              <a:buFont typeface="Wingdings" pitchFamily="2" charset="2"/>
              <a:buChar char="ü"/>
            </a:pPr>
            <a:endParaRPr lang="en-GB" sz="2400">
              <a:latin typeface="+mn-lt"/>
            </a:endParaRPr>
          </a:p>
          <a:p>
            <a:pPr>
              <a:buFont typeface="Wingdings" pitchFamily="2" charset="2"/>
              <a:buChar char="ü"/>
            </a:pPr>
            <a:r>
              <a:rPr lang="en-GB" sz="2400">
                <a:latin typeface="+mn-lt"/>
              </a:rPr>
              <a:t>You achieve </a:t>
            </a:r>
            <a:r>
              <a:rPr lang="en-GB" sz="2400" b="1">
                <a:latin typeface="+mn-lt"/>
              </a:rPr>
              <a:t>5 GCSEs grade 9-4 (A*-C in some GCSE qualifications).</a:t>
            </a:r>
            <a:endParaRPr lang="en-GB" sz="2400">
              <a:latin typeface="+mn-lt"/>
            </a:endParaRPr>
          </a:p>
          <a:p>
            <a:pPr>
              <a:buFont typeface="Wingdings" pitchFamily="2" charset="2"/>
              <a:buChar char="ü"/>
            </a:pPr>
            <a:endParaRPr lang="en-GB" sz="2400">
              <a:latin typeface="+mn-lt"/>
            </a:endParaRPr>
          </a:p>
        </p:txBody>
      </p:sp>
      <p:pic>
        <p:nvPicPr>
          <p:cNvPr id="7" name="Picture 6">
            <a:extLst>
              <a:ext uri="{FF2B5EF4-FFF2-40B4-BE49-F238E27FC236}">
                <a16:creationId xmlns:a16="http://schemas.microsoft.com/office/drawing/2014/main" id="{639A4AC4-7672-4600-B505-7075FD09C0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4176" y="3883780"/>
            <a:ext cx="3238275" cy="2158634"/>
          </a:xfrm>
          <a:prstGeom prst="rect">
            <a:avLst/>
          </a:prstGeom>
        </p:spPr>
      </p:pic>
      <p:pic>
        <p:nvPicPr>
          <p:cNvPr id="9" name="Picture 8">
            <a:extLst>
              <a:ext uri="{FF2B5EF4-FFF2-40B4-BE49-F238E27FC236}">
                <a16:creationId xmlns:a16="http://schemas.microsoft.com/office/drawing/2014/main" id="{669A594D-AC0E-4253-A2CB-F826848CF1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9549" y="3883780"/>
            <a:ext cx="3238276" cy="2158635"/>
          </a:xfrm>
          <a:prstGeom prst="rect">
            <a:avLst/>
          </a:prstGeom>
        </p:spPr>
      </p:pic>
    </p:spTree>
    <p:extLst>
      <p:ext uri="{BB962C8B-B14F-4D97-AF65-F5344CB8AC3E}">
        <p14:creationId xmlns:p14="http://schemas.microsoft.com/office/powerpoint/2010/main" val="370989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1E83E-804C-64F9-D648-C40F3E042E5F}"/>
              </a:ext>
            </a:extLst>
          </p:cNvPr>
          <p:cNvSpPr>
            <a:spLocks noGrp="1"/>
          </p:cNvSpPr>
          <p:nvPr>
            <p:ph type="title"/>
          </p:nvPr>
        </p:nvSpPr>
        <p:spPr>
          <a:xfrm>
            <a:off x="463373" y="98126"/>
            <a:ext cx="10515600" cy="1195451"/>
          </a:xfrm>
        </p:spPr>
        <p:txBody>
          <a:bodyPr>
            <a:noAutofit/>
          </a:bodyPr>
          <a:lstStyle/>
          <a:p>
            <a:pPr algn="ctr"/>
            <a:r>
              <a:rPr lang="en-GB" sz="4900">
                <a:effectLst>
                  <a:outerShdw blurRad="38100" dist="38100" dir="2700000" algn="tl">
                    <a:srgbClr val="000000">
                      <a:alpha val="43137"/>
                    </a:srgbClr>
                  </a:outerShdw>
                </a:effectLst>
              </a:rPr>
              <a:t>Further Information</a:t>
            </a:r>
          </a:p>
        </p:txBody>
      </p:sp>
      <p:sp>
        <p:nvSpPr>
          <p:cNvPr id="7" name="Content Placeholder 6">
            <a:extLst>
              <a:ext uri="{FF2B5EF4-FFF2-40B4-BE49-F238E27FC236}">
                <a16:creationId xmlns:a16="http://schemas.microsoft.com/office/drawing/2014/main" id="{66ECDD2F-C16D-7246-0FD6-7E9BCF465ED4}"/>
              </a:ext>
            </a:extLst>
          </p:cNvPr>
          <p:cNvSpPr>
            <a:spLocks noGrp="1"/>
          </p:cNvSpPr>
          <p:nvPr>
            <p:ph idx="1"/>
          </p:nvPr>
        </p:nvSpPr>
        <p:spPr>
          <a:xfrm>
            <a:off x="1568422" y="1253331"/>
            <a:ext cx="9562873" cy="4351338"/>
          </a:xfrm>
        </p:spPr>
        <p:txBody>
          <a:bodyPr>
            <a:normAutofit/>
          </a:bodyPr>
          <a:lstStyle/>
          <a:p>
            <a:r>
              <a:rPr lang="en-GB" sz="4000">
                <a:latin typeface="+mn-lt"/>
              </a:rPr>
              <a:t>Takeaway Video &amp; Presentation </a:t>
            </a:r>
          </a:p>
          <a:p>
            <a:r>
              <a:rPr lang="en-GB" sz="4000">
                <a:latin typeface="+mn-lt"/>
              </a:rPr>
              <a:t>Course FAQ Videos </a:t>
            </a:r>
          </a:p>
          <a:p>
            <a:r>
              <a:rPr lang="en-GB" sz="4000">
                <a:latin typeface="+mn-lt"/>
              </a:rPr>
              <a:t>College Website</a:t>
            </a:r>
          </a:p>
          <a:p>
            <a:r>
              <a:rPr lang="en-GB" sz="4000">
                <a:latin typeface="+mn-lt"/>
              </a:rPr>
              <a:t>College Tours </a:t>
            </a:r>
          </a:p>
        </p:txBody>
      </p:sp>
      <p:pic>
        <p:nvPicPr>
          <p:cNvPr id="4" name="Picture 3">
            <a:extLst>
              <a:ext uri="{FF2B5EF4-FFF2-40B4-BE49-F238E27FC236}">
                <a16:creationId xmlns:a16="http://schemas.microsoft.com/office/drawing/2014/main" id="{CA091D02-BF28-3537-641B-931F905509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5694" y="4005073"/>
            <a:ext cx="4598889" cy="2386090"/>
          </a:xfrm>
          <a:prstGeom prst="rect">
            <a:avLst/>
          </a:prstGeom>
        </p:spPr>
      </p:pic>
      <p:pic>
        <p:nvPicPr>
          <p:cNvPr id="5" name="Picture 4">
            <a:extLst>
              <a:ext uri="{FF2B5EF4-FFF2-40B4-BE49-F238E27FC236}">
                <a16:creationId xmlns:a16="http://schemas.microsoft.com/office/drawing/2014/main" id="{1AB8844F-A5CE-5B57-F872-38B9BD0CD9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1517" y="4005074"/>
            <a:ext cx="4246938" cy="2386089"/>
          </a:xfrm>
          <a:prstGeom prst="rect">
            <a:avLst/>
          </a:prstGeom>
        </p:spPr>
      </p:pic>
    </p:spTree>
    <p:extLst>
      <p:ext uri="{BB962C8B-B14F-4D97-AF65-F5344CB8AC3E}">
        <p14:creationId xmlns:p14="http://schemas.microsoft.com/office/powerpoint/2010/main" val="3382696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729D67-A60E-1A84-B6E0-E6B920F6400E}"/>
              </a:ext>
            </a:extLst>
          </p:cNvPr>
          <p:cNvSpPr txBox="1">
            <a:spLocks/>
          </p:cNvSpPr>
          <p:nvPr/>
        </p:nvSpPr>
        <p:spPr>
          <a:xfrm>
            <a:off x="-558891" y="0"/>
            <a:ext cx="11998035" cy="8081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GB" sz="4900">
                <a:effectLst>
                  <a:outerShdw blurRad="38100" dist="38100" dir="2700000" algn="tl">
                    <a:srgbClr val="000000">
                      <a:alpha val="43137"/>
                    </a:srgbClr>
                  </a:outerShdw>
                </a:effectLst>
              </a:rPr>
              <a:t>Future events</a:t>
            </a:r>
          </a:p>
        </p:txBody>
      </p:sp>
      <p:sp>
        <p:nvSpPr>
          <p:cNvPr id="5" name="Content Placeholder 2">
            <a:extLst>
              <a:ext uri="{FF2B5EF4-FFF2-40B4-BE49-F238E27FC236}">
                <a16:creationId xmlns:a16="http://schemas.microsoft.com/office/drawing/2014/main" id="{968F7BF2-18CE-47D3-DA66-7D7CDFCB7AB0}"/>
              </a:ext>
            </a:extLst>
          </p:cNvPr>
          <p:cNvSpPr txBox="1">
            <a:spLocks/>
          </p:cNvSpPr>
          <p:nvPr/>
        </p:nvSpPr>
        <p:spPr>
          <a:xfrm>
            <a:off x="6340682" y="887453"/>
            <a:ext cx="4597746" cy="5783881"/>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Clr>
                <a:srgbClr val="F9D547"/>
              </a:buClr>
              <a:buFont typeface="Arial"/>
              <a:buChar char="•"/>
              <a:defRPr sz="2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800" b="1"/>
              <a:t>Course Interview </a:t>
            </a:r>
          </a:p>
          <a:p>
            <a:pPr marL="0" indent="0">
              <a:buFont typeface="Arial"/>
              <a:buNone/>
            </a:pPr>
            <a:r>
              <a:rPr lang="en-GB" sz="1800"/>
              <a:t>Between November 2023 &amp; April 2024</a:t>
            </a:r>
          </a:p>
          <a:p>
            <a:pPr marL="0" indent="0">
              <a:buFont typeface="Arial"/>
              <a:buNone/>
            </a:pPr>
            <a:endParaRPr lang="en-GB" sz="1800"/>
          </a:p>
          <a:p>
            <a:r>
              <a:rPr lang="en-GB" sz="1800" b="1"/>
              <a:t>Parents’ Information Evening     </a:t>
            </a:r>
          </a:p>
          <a:p>
            <a:pPr marL="0" indent="0">
              <a:buFont typeface="Arial"/>
              <a:buNone/>
            </a:pPr>
            <a:r>
              <a:rPr lang="en-GB" sz="1800"/>
              <a:t>25</a:t>
            </a:r>
            <a:r>
              <a:rPr lang="en-GB" sz="1800" baseline="30000"/>
              <a:t>th</a:t>
            </a:r>
            <a:r>
              <a:rPr lang="en-GB" sz="1800"/>
              <a:t>  June 2024</a:t>
            </a:r>
          </a:p>
          <a:p>
            <a:pPr marL="0" indent="0">
              <a:buFont typeface="Arial"/>
              <a:buNone/>
            </a:pPr>
            <a:endParaRPr lang="en-GB" sz="1800"/>
          </a:p>
          <a:p>
            <a:r>
              <a:rPr lang="en-GB" sz="1800" b="1"/>
              <a:t>Taster Day </a:t>
            </a:r>
          </a:p>
          <a:p>
            <a:pPr marL="0" indent="0">
              <a:buFont typeface="Arial"/>
              <a:buNone/>
            </a:pPr>
            <a:r>
              <a:rPr lang="en-GB" sz="1800"/>
              <a:t>27</a:t>
            </a:r>
            <a:r>
              <a:rPr lang="en-GB" sz="1800" baseline="30000"/>
              <a:t>th</a:t>
            </a:r>
            <a:r>
              <a:rPr lang="en-GB" sz="1800"/>
              <a:t> and 28</a:t>
            </a:r>
            <a:r>
              <a:rPr lang="en-GB" sz="1800" baseline="30000"/>
              <a:t>th</a:t>
            </a:r>
            <a:r>
              <a:rPr lang="en-GB" sz="1800"/>
              <a:t> June 2024</a:t>
            </a:r>
          </a:p>
          <a:p>
            <a:pPr marL="0" indent="0">
              <a:buFont typeface="Arial"/>
              <a:buNone/>
            </a:pPr>
            <a:endParaRPr lang="en-GB" sz="1800"/>
          </a:p>
          <a:p>
            <a:r>
              <a:rPr lang="en-GB" sz="1800" b="1"/>
              <a:t>Enrolment</a:t>
            </a:r>
            <a:r>
              <a:rPr lang="en-GB" sz="1800"/>
              <a:t> </a:t>
            </a:r>
          </a:p>
          <a:p>
            <a:pPr marL="0" indent="0">
              <a:buFont typeface="Arial"/>
              <a:buNone/>
            </a:pPr>
            <a:r>
              <a:rPr lang="en-GB" sz="1800"/>
              <a:t>27</a:t>
            </a:r>
            <a:r>
              <a:rPr lang="en-GB" sz="1800" baseline="30000"/>
              <a:t>th</a:t>
            </a:r>
            <a:r>
              <a:rPr lang="en-GB" sz="1800"/>
              <a:t> to 29</a:t>
            </a:r>
            <a:r>
              <a:rPr lang="en-GB" sz="1800" baseline="30000"/>
              <a:t>th</a:t>
            </a:r>
            <a:r>
              <a:rPr lang="en-GB" sz="1800"/>
              <a:t> August 2024</a:t>
            </a:r>
          </a:p>
          <a:p>
            <a:pPr marL="0" indent="0">
              <a:buFont typeface="Arial"/>
              <a:buNone/>
            </a:pPr>
            <a:endParaRPr lang="en-GB" sz="1800"/>
          </a:p>
          <a:p>
            <a:r>
              <a:rPr lang="en-GB" sz="1800" b="1"/>
              <a:t>Induction</a:t>
            </a:r>
            <a:r>
              <a:rPr lang="en-GB" sz="1800"/>
              <a:t> </a:t>
            </a:r>
          </a:p>
          <a:p>
            <a:pPr marL="0" indent="0">
              <a:buFont typeface="Arial"/>
              <a:buNone/>
            </a:pPr>
            <a:r>
              <a:rPr lang="en-GB" sz="1800"/>
              <a:t>3</a:t>
            </a:r>
            <a:r>
              <a:rPr lang="en-GB" sz="1800" baseline="30000"/>
              <a:t>rd</a:t>
            </a:r>
            <a:r>
              <a:rPr lang="en-GB" sz="1800"/>
              <a:t> &amp; 4</a:t>
            </a:r>
            <a:r>
              <a:rPr lang="en-GB" sz="1800" baseline="30000"/>
              <a:t>th</a:t>
            </a:r>
            <a:r>
              <a:rPr lang="en-GB" sz="1800"/>
              <a:t> September 2024</a:t>
            </a:r>
          </a:p>
          <a:p>
            <a:pPr marL="0" indent="0">
              <a:buFont typeface="Arial"/>
              <a:buNone/>
            </a:pPr>
            <a:endParaRPr lang="en-GB" sz="1800" b="1"/>
          </a:p>
          <a:p>
            <a:r>
              <a:rPr lang="en-GB" sz="1800" b="1"/>
              <a:t>Start of Teaching </a:t>
            </a:r>
          </a:p>
          <a:p>
            <a:pPr marL="0" indent="0">
              <a:buFont typeface="Arial"/>
              <a:buNone/>
            </a:pPr>
            <a:r>
              <a:rPr lang="en-GB" sz="1800"/>
              <a:t>9</a:t>
            </a:r>
            <a:r>
              <a:rPr lang="en-GB" sz="1800" baseline="30000"/>
              <a:t>th</a:t>
            </a:r>
            <a:r>
              <a:rPr lang="en-GB" sz="1800"/>
              <a:t> September 2024</a:t>
            </a:r>
          </a:p>
        </p:txBody>
      </p:sp>
      <p:pic>
        <p:nvPicPr>
          <p:cNvPr id="6" name="Picture 5" descr="A purple and yellow logo&#10;&#10;Description automatically generated">
            <a:extLst>
              <a:ext uri="{FF2B5EF4-FFF2-40B4-BE49-F238E27FC236}">
                <a16:creationId xmlns:a16="http://schemas.microsoft.com/office/drawing/2014/main" id="{00EA2F68-27B3-226D-9408-6FBFA64086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1594" y="2217451"/>
            <a:ext cx="5319062" cy="2938782"/>
          </a:xfrm>
          <a:prstGeom prst="rect">
            <a:avLst/>
          </a:prstGeom>
        </p:spPr>
      </p:pic>
    </p:spTree>
    <p:extLst>
      <p:ext uri="{BB962C8B-B14F-4D97-AF65-F5344CB8AC3E}">
        <p14:creationId xmlns:p14="http://schemas.microsoft.com/office/powerpoint/2010/main" val="3621532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FAE8A-47C5-0167-6F67-6605D8FE38E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BB577CF-9542-38A8-932B-5BED531DF610}"/>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62567DE8-27C3-3B72-9C84-138A91D66359}"/>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288328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60306-7327-42F4-A27E-C2C81008F67F}"/>
              </a:ext>
            </a:extLst>
          </p:cNvPr>
          <p:cNvSpPr>
            <a:spLocks noGrp="1"/>
          </p:cNvSpPr>
          <p:nvPr>
            <p:ph type="title"/>
          </p:nvPr>
        </p:nvSpPr>
        <p:spPr>
          <a:xfrm>
            <a:off x="-192989" y="125330"/>
            <a:ext cx="11680426" cy="1195451"/>
          </a:xfrm>
        </p:spPr>
        <p:txBody>
          <a:bodyPr>
            <a:normAutofit/>
          </a:bodyPr>
          <a:lstStyle/>
          <a:p>
            <a:pPr algn="ctr"/>
            <a:r>
              <a:rPr lang="en-GB" sz="4900">
                <a:effectLst>
                  <a:outerShdw blurRad="38100" dist="38100" dir="2700000" algn="tl">
                    <a:srgbClr val="000000">
                      <a:alpha val="43137"/>
                    </a:srgbClr>
                  </a:outerShdw>
                </a:effectLst>
              </a:rPr>
              <a:t>Senior Leadership Team</a:t>
            </a:r>
          </a:p>
        </p:txBody>
      </p:sp>
      <p:pic>
        <p:nvPicPr>
          <p:cNvPr id="5" name="Picture 4">
            <a:extLst>
              <a:ext uri="{FF2B5EF4-FFF2-40B4-BE49-F238E27FC236}">
                <a16:creationId xmlns:a16="http://schemas.microsoft.com/office/drawing/2014/main" id="{7C5AB8BB-DA96-4438-8760-7E05A72457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3362" y="1333396"/>
            <a:ext cx="2541605" cy="2033517"/>
          </a:xfrm>
          <a:prstGeom prst="rect">
            <a:avLst/>
          </a:prstGeom>
        </p:spPr>
      </p:pic>
      <p:pic>
        <p:nvPicPr>
          <p:cNvPr id="11" name="Picture 10">
            <a:extLst>
              <a:ext uri="{FF2B5EF4-FFF2-40B4-BE49-F238E27FC236}">
                <a16:creationId xmlns:a16="http://schemas.microsoft.com/office/drawing/2014/main" id="{89D2B09E-73D9-478A-803C-C7E59A2578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58345" y="1315938"/>
            <a:ext cx="2513091" cy="1966566"/>
          </a:xfrm>
          <a:prstGeom prst="rect">
            <a:avLst/>
          </a:prstGeom>
        </p:spPr>
      </p:pic>
      <p:sp>
        <p:nvSpPr>
          <p:cNvPr id="17" name="TextBox 16">
            <a:extLst>
              <a:ext uri="{FF2B5EF4-FFF2-40B4-BE49-F238E27FC236}">
                <a16:creationId xmlns:a16="http://schemas.microsoft.com/office/drawing/2014/main" id="{A881173E-E556-427E-AA7F-71C68926F094}"/>
              </a:ext>
            </a:extLst>
          </p:cNvPr>
          <p:cNvSpPr txBox="1"/>
          <p:nvPr/>
        </p:nvSpPr>
        <p:spPr>
          <a:xfrm>
            <a:off x="2248065" y="3338763"/>
            <a:ext cx="2541605" cy="646331"/>
          </a:xfrm>
          <a:prstGeom prst="rect">
            <a:avLst/>
          </a:prstGeom>
          <a:noFill/>
        </p:spPr>
        <p:txBody>
          <a:bodyPr wrap="square" rtlCol="0">
            <a:spAutoFit/>
          </a:bodyPr>
          <a:lstStyle/>
          <a:p>
            <a:r>
              <a:rPr lang="en-GB" sz="1800"/>
              <a:t>Dan Hards, Principal</a:t>
            </a:r>
          </a:p>
          <a:p>
            <a:endParaRPr lang="en-GB"/>
          </a:p>
        </p:txBody>
      </p:sp>
      <p:sp>
        <p:nvSpPr>
          <p:cNvPr id="18" name="TextBox 17">
            <a:extLst>
              <a:ext uri="{FF2B5EF4-FFF2-40B4-BE49-F238E27FC236}">
                <a16:creationId xmlns:a16="http://schemas.microsoft.com/office/drawing/2014/main" id="{B3DBAE34-06F8-4116-A77D-C098CF6EF593}"/>
              </a:ext>
            </a:extLst>
          </p:cNvPr>
          <p:cNvSpPr txBox="1"/>
          <p:nvPr/>
        </p:nvSpPr>
        <p:spPr>
          <a:xfrm>
            <a:off x="6811614" y="3338763"/>
            <a:ext cx="3270293" cy="646331"/>
          </a:xfrm>
          <a:prstGeom prst="rect">
            <a:avLst/>
          </a:prstGeom>
          <a:noFill/>
        </p:spPr>
        <p:txBody>
          <a:bodyPr wrap="square" rtlCol="0">
            <a:spAutoFit/>
          </a:bodyPr>
          <a:lstStyle/>
          <a:p>
            <a:r>
              <a:rPr lang="en-GB" sz="1800"/>
              <a:t>Sagar Patel, Deputy Principal</a:t>
            </a:r>
          </a:p>
          <a:p>
            <a:endParaRPr lang="en-GB"/>
          </a:p>
        </p:txBody>
      </p:sp>
      <p:sp>
        <p:nvSpPr>
          <p:cNvPr id="19" name="TextBox 18">
            <a:extLst>
              <a:ext uri="{FF2B5EF4-FFF2-40B4-BE49-F238E27FC236}">
                <a16:creationId xmlns:a16="http://schemas.microsoft.com/office/drawing/2014/main" id="{43E77419-3554-4AC0-8C61-F1FA03B16D5B}"/>
              </a:ext>
            </a:extLst>
          </p:cNvPr>
          <p:cNvSpPr txBox="1"/>
          <p:nvPr/>
        </p:nvSpPr>
        <p:spPr>
          <a:xfrm>
            <a:off x="6852969" y="6010490"/>
            <a:ext cx="3341317" cy="646331"/>
          </a:xfrm>
          <a:prstGeom prst="rect">
            <a:avLst/>
          </a:prstGeom>
          <a:noFill/>
        </p:spPr>
        <p:txBody>
          <a:bodyPr wrap="square" rtlCol="0">
            <a:spAutoFit/>
          </a:bodyPr>
          <a:lstStyle/>
          <a:p>
            <a:r>
              <a:rPr lang="en-GB" sz="1800"/>
              <a:t>Kate Parsons, Assistant Principal</a:t>
            </a:r>
          </a:p>
          <a:p>
            <a:endParaRPr lang="en-GB"/>
          </a:p>
        </p:txBody>
      </p:sp>
      <p:pic>
        <p:nvPicPr>
          <p:cNvPr id="21" name="Picture 20">
            <a:extLst>
              <a:ext uri="{FF2B5EF4-FFF2-40B4-BE49-F238E27FC236}">
                <a16:creationId xmlns:a16="http://schemas.microsoft.com/office/drawing/2014/main" id="{5904B3BE-08CF-40F1-A16D-8A78AC9AE9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58344" y="3985094"/>
            <a:ext cx="2513091" cy="1984274"/>
          </a:xfrm>
          <a:prstGeom prst="rect">
            <a:avLst/>
          </a:prstGeom>
        </p:spPr>
      </p:pic>
      <p:sp>
        <p:nvSpPr>
          <p:cNvPr id="22" name="TextBox 21">
            <a:extLst>
              <a:ext uri="{FF2B5EF4-FFF2-40B4-BE49-F238E27FC236}">
                <a16:creationId xmlns:a16="http://schemas.microsoft.com/office/drawing/2014/main" id="{AF32669A-D644-41CA-925F-EB8774AE0B92}"/>
              </a:ext>
            </a:extLst>
          </p:cNvPr>
          <p:cNvSpPr txBox="1"/>
          <p:nvPr/>
        </p:nvSpPr>
        <p:spPr>
          <a:xfrm>
            <a:off x="2257731" y="6010490"/>
            <a:ext cx="3838269" cy="646331"/>
          </a:xfrm>
          <a:prstGeom prst="rect">
            <a:avLst/>
          </a:prstGeom>
          <a:noFill/>
        </p:spPr>
        <p:txBody>
          <a:bodyPr wrap="square" rtlCol="0">
            <a:spAutoFit/>
          </a:bodyPr>
          <a:lstStyle/>
          <a:p>
            <a:r>
              <a:rPr lang="en-GB" sz="1800"/>
              <a:t>Liz Bentley-Pattison, Assistant Principal</a:t>
            </a:r>
          </a:p>
          <a:p>
            <a:endParaRPr lang="en-GB"/>
          </a:p>
        </p:txBody>
      </p:sp>
      <p:sp>
        <p:nvSpPr>
          <p:cNvPr id="3" name="AutoShape 2">
            <a:extLst>
              <a:ext uri="{FF2B5EF4-FFF2-40B4-BE49-F238E27FC236}">
                <a16:creationId xmlns:a16="http://schemas.microsoft.com/office/drawing/2014/main" id="{90EE5578-BF9C-DC61-F932-F32FA35E22F9}"/>
              </a:ext>
            </a:extLst>
          </p:cNvPr>
          <p:cNvSpPr>
            <a:spLocks noChangeAspect="1" noChangeArrowheads="1"/>
          </p:cNvSpPr>
          <p:nvPr/>
        </p:nvSpPr>
        <p:spPr bwMode="auto">
          <a:xfrm>
            <a:off x="4700276" y="3276600"/>
            <a:ext cx="1548124" cy="15481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D1151365-3008-AB7F-8FA9-5048EC17D90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23361" y="3972358"/>
            <a:ext cx="2541605" cy="2020781"/>
          </a:xfrm>
          <a:prstGeom prst="rect">
            <a:avLst/>
          </a:prstGeom>
        </p:spPr>
      </p:pic>
    </p:spTree>
    <p:extLst>
      <p:ext uri="{BB962C8B-B14F-4D97-AF65-F5344CB8AC3E}">
        <p14:creationId xmlns:p14="http://schemas.microsoft.com/office/powerpoint/2010/main" val="1898917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900">
                <a:effectLst>
                  <a:outerShdw blurRad="38100" dist="38100" dir="2700000" algn="tl">
                    <a:srgbClr val="000000">
                      <a:alpha val="43137"/>
                    </a:srgbClr>
                  </a:outerShdw>
                </a:effectLst>
              </a:rPr>
              <a:t>Welcome to Esher </a:t>
            </a:r>
            <a:endParaRPr lang="en-US" sz="490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38702" y="1240643"/>
            <a:ext cx="10992466" cy="5049878"/>
          </a:xfrm>
        </p:spPr>
        <p:txBody>
          <a:bodyPr/>
          <a:lstStyle/>
          <a:p>
            <a:pPr>
              <a:buFont typeface="Arial" pitchFamily="34" charset="0"/>
              <a:buChar char="•"/>
              <a:defRPr/>
            </a:pPr>
            <a:endParaRPr lang="en-GB" sz="2400"/>
          </a:p>
          <a:p>
            <a:pPr>
              <a:buFont typeface="Arial" pitchFamily="34" charset="0"/>
              <a:buChar char="•"/>
              <a:defRPr/>
            </a:pPr>
            <a:r>
              <a:rPr lang="en-GB" sz="4000">
                <a:latin typeface="+mn-lt"/>
              </a:rPr>
              <a:t>Presentation</a:t>
            </a:r>
          </a:p>
          <a:p>
            <a:pPr marL="0" indent="0">
              <a:buNone/>
              <a:defRPr/>
            </a:pPr>
            <a:endParaRPr lang="en-GB" sz="4000">
              <a:latin typeface="+mn-lt"/>
            </a:endParaRPr>
          </a:p>
          <a:p>
            <a:pPr>
              <a:buFont typeface="Arial" pitchFamily="34" charset="0"/>
              <a:buChar char="•"/>
              <a:defRPr/>
            </a:pPr>
            <a:r>
              <a:rPr lang="en-GB" sz="4000">
                <a:latin typeface="+mn-lt"/>
              </a:rPr>
              <a:t>Student Panel</a:t>
            </a:r>
          </a:p>
          <a:p>
            <a:pPr marL="0" indent="0">
              <a:buNone/>
              <a:defRPr/>
            </a:pPr>
            <a:endParaRPr lang="en-GB" sz="4000">
              <a:latin typeface="+mn-lt"/>
            </a:endParaRPr>
          </a:p>
          <a:p>
            <a:pPr>
              <a:buFont typeface="Arial" pitchFamily="34" charset="0"/>
              <a:buChar char="•"/>
              <a:defRPr/>
            </a:pPr>
            <a:r>
              <a:rPr lang="en-GB" sz="4000">
                <a:latin typeface="+mn-lt"/>
              </a:rPr>
              <a:t>Meet Students in the Cafe</a:t>
            </a:r>
          </a:p>
          <a:p>
            <a:pPr marL="0" indent="0">
              <a:buNone/>
              <a:defRPr/>
            </a:pPr>
            <a:endParaRPr lang="en-GB" sz="2800">
              <a:latin typeface="+mn-lt"/>
            </a:endParaRPr>
          </a:p>
          <a:p>
            <a:pPr>
              <a:buFont typeface="Arial" pitchFamily="34" charset="0"/>
              <a:buChar char="•"/>
              <a:defRPr/>
            </a:pPr>
            <a:endParaRPr lang="en-GB" sz="2400"/>
          </a:p>
          <a:p>
            <a:pPr>
              <a:buClr>
                <a:srgbClr val="F9D549"/>
              </a:buClr>
            </a:pPr>
            <a:endParaRPr lang="en-US"/>
          </a:p>
        </p:txBody>
      </p:sp>
      <p:pic>
        <p:nvPicPr>
          <p:cNvPr id="7" name="Picture 6" descr="A group of people posing for a photo&#10;&#10;Description automatically generated">
            <a:extLst>
              <a:ext uri="{FF2B5EF4-FFF2-40B4-BE49-F238E27FC236}">
                <a16:creationId xmlns:a16="http://schemas.microsoft.com/office/drawing/2014/main" id="{E8FA20A4-C65D-525D-6721-B4827F959B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8299" y="1877961"/>
            <a:ext cx="4053231" cy="3102077"/>
          </a:xfrm>
          <a:prstGeom prst="rect">
            <a:avLst/>
          </a:prstGeom>
        </p:spPr>
      </p:pic>
    </p:spTree>
    <p:extLst>
      <p:ext uri="{BB962C8B-B14F-4D97-AF65-F5344CB8AC3E}">
        <p14:creationId xmlns:p14="http://schemas.microsoft.com/office/powerpoint/2010/main" val="1284310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B060C-B9B1-4511-B2CB-CC5524E03071}"/>
              </a:ext>
            </a:extLst>
          </p:cNvPr>
          <p:cNvSpPr>
            <a:spLocks noGrp="1"/>
          </p:cNvSpPr>
          <p:nvPr>
            <p:ph type="title"/>
          </p:nvPr>
        </p:nvSpPr>
        <p:spPr>
          <a:xfrm>
            <a:off x="-825401" y="182110"/>
            <a:ext cx="11303625" cy="1195451"/>
          </a:xfrm>
        </p:spPr>
        <p:txBody>
          <a:bodyPr>
            <a:noAutofit/>
          </a:bodyPr>
          <a:lstStyle/>
          <a:p>
            <a:pPr algn="ctr"/>
            <a:r>
              <a:rPr lang="en-GB" sz="4900">
                <a:effectLst>
                  <a:outerShdw blurRad="38100" dist="38100" dir="2700000" algn="tl">
                    <a:srgbClr val="000000">
                      <a:alpha val="43137"/>
                    </a:srgbClr>
                  </a:outerShdw>
                </a:effectLst>
              </a:rPr>
              <a:t>Why Esher Sixth Form College?</a:t>
            </a:r>
          </a:p>
        </p:txBody>
      </p:sp>
      <p:sp>
        <p:nvSpPr>
          <p:cNvPr id="3" name="Content Placeholder 2">
            <a:extLst>
              <a:ext uri="{FF2B5EF4-FFF2-40B4-BE49-F238E27FC236}">
                <a16:creationId xmlns:a16="http://schemas.microsoft.com/office/drawing/2014/main" id="{74311668-1560-4AAF-9DF9-8CB8AE5E060E}"/>
              </a:ext>
            </a:extLst>
          </p:cNvPr>
          <p:cNvSpPr>
            <a:spLocks noGrp="1"/>
          </p:cNvSpPr>
          <p:nvPr>
            <p:ph idx="1"/>
          </p:nvPr>
        </p:nvSpPr>
        <p:spPr>
          <a:xfrm>
            <a:off x="487019" y="1332269"/>
            <a:ext cx="10003734" cy="4351338"/>
          </a:xfrm>
        </p:spPr>
        <p:txBody>
          <a:bodyPr/>
          <a:lstStyle/>
          <a:p>
            <a:r>
              <a:rPr lang="en-GB" sz="2800" b="1">
                <a:latin typeface="+mn-lt"/>
              </a:rPr>
              <a:t>High quality specialist teaching and learning. </a:t>
            </a:r>
          </a:p>
          <a:p>
            <a:r>
              <a:rPr lang="en-GB" sz="2800">
                <a:latin typeface="Calibri" panose="020F0502020204030204" pitchFamily="34" charset="0"/>
                <a:ea typeface="Calibri" panose="020F0502020204030204" pitchFamily="34" charset="0"/>
                <a:cs typeface="Times New Roman" panose="02020603050405020304" pitchFamily="18" charset="0"/>
              </a:rPr>
              <a:t>A</a:t>
            </a:r>
            <a:r>
              <a:rPr lang="en-GB" sz="2800">
                <a:effectLst/>
                <a:latin typeface="Calibri" panose="020F0502020204030204" pitchFamily="34" charset="0"/>
                <a:ea typeface="Calibri" panose="020F0502020204030204" pitchFamily="34" charset="0"/>
                <a:cs typeface="Times New Roman" panose="02020603050405020304" pitchFamily="18" charset="0"/>
              </a:rPr>
              <a:t> </a:t>
            </a:r>
            <a:r>
              <a:rPr lang="en-GB" sz="2800" b="1">
                <a:effectLst/>
                <a:latin typeface="Calibri" panose="020F0502020204030204" pitchFamily="34" charset="0"/>
                <a:ea typeface="Calibri" panose="020F0502020204030204" pitchFamily="34" charset="0"/>
                <a:cs typeface="Times New Roman" panose="02020603050405020304" pitchFamily="18" charset="0"/>
              </a:rPr>
              <a:t>broad</a:t>
            </a:r>
            <a:r>
              <a:rPr lang="en-GB" sz="2800">
                <a:effectLst/>
                <a:latin typeface="Calibri" panose="020F0502020204030204" pitchFamily="34" charset="0"/>
                <a:ea typeface="Calibri" panose="020F0502020204030204" pitchFamily="34" charset="0"/>
                <a:cs typeface="Times New Roman" panose="02020603050405020304" pitchFamily="18" charset="0"/>
              </a:rPr>
              <a:t> and </a:t>
            </a:r>
            <a:r>
              <a:rPr lang="en-GB" sz="2800" b="1">
                <a:effectLst/>
                <a:latin typeface="Calibri" panose="020F0502020204030204" pitchFamily="34" charset="0"/>
                <a:ea typeface="Calibri" panose="020F0502020204030204" pitchFamily="34" charset="0"/>
                <a:cs typeface="Times New Roman" panose="02020603050405020304" pitchFamily="18" charset="0"/>
              </a:rPr>
              <a:t>flexible A-level &amp; BTEC curriculum </a:t>
            </a:r>
            <a:r>
              <a:rPr lang="en-GB" sz="2800">
                <a:effectLst/>
                <a:latin typeface="Calibri" panose="020F0502020204030204" pitchFamily="34" charset="0"/>
                <a:ea typeface="Calibri" panose="020F0502020204030204" pitchFamily="34" charset="0"/>
                <a:cs typeface="Times New Roman" panose="02020603050405020304" pitchFamily="18" charset="0"/>
              </a:rPr>
              <a:t>offer.</a:t>
            </a:r>
          </a:p>
          <a:p>
            <a:r>
              <a:rPr lang="en-GB" sz="2800" b="1">
                <a:effectLst/>
                <a:latin typeface="Calibri" panose="020F0502020204030204" pitchFamily="34" charset="0"/>
                <a:ea typeface="Calibri" panose="020F0502020204030204" pitchFamily="34" charset="0"/>
              </a:rPr>
              <a:t>Personal growth </a:t>
            </a:r>
            <a:r>
              <a:rPr lang="en-GB" sz="2800">
                <a:effectLst/>
                <a:latin typeface="Calibri" panose="020F0502020204030204" pitchFamily="34" charset="0"/>
                <a:ea typeface="Calibri" panose="020F0502020204030204" pitchFamily="34" charset="0"/>
              </a:rPr>
              <a:t>and </a:t>
            </a:r>
            <a:r>
              <a:rPr lang="en-GB" sz="2800" b="1">
                <a:effectLst/>
                <a:latin typeface="Calibri" panose="020F0502020204030204" pitchFamily="34" charset="0"/>
                <a:ea typeface="Calibri" panose="020F0502020204030204" pitchFamily="34" charset="0"/>
              </a:rPr>
              <a:t>development</a:t>
            </a:r>
            <a:r>
              <a:rPr lang="en-GB" sz="2800">
                <a:effectLst/>
                <a:latin typeface="Calibri" panose="020F0502020204030204" pitchFamily="34" charset="0"/>
                <a:ea typeface="Calibri" panose="020F0502020204030204" pitchFamily="34" charset="0"/>
              </a:rPr>
              <a:t> opportunities that enable our students to develop as </a:t>
            </a:r>
            <a:r>
              <a:rPr lang="en-GB" sz="2800" b="1">
                <a:effectLst/>
                <a:latin typeface="Calibri" panose="020F0502020204030204" pitchFamily="34" charset="0"/>
                <a:ea typeface="Calibri" panose="020F0502020204030204" pitchFamily="34" charset="0"/>
              </a:rPr>
              <a:t>individuals.</a:t>
            </a:r>
          </a:p>
          <a:p>
            <a:r>
              <a:rPr lang="en-GB" sz="2800">
                <a:effectLst/>
                <a:latin typeface="Calibri" panose="020F0502020204030204" pitchFamily="34" charset="0"/>
                <a:ea typeface="Calibri" panose="020F0502020204030204" pitchFamily="34" charset="0"/>
              </a:rPr>
              <a:t>Facilities </a:t>
            </a:r>
            <a:r>
              <a:rPr lang="en-GB" sz="2800" b="1">
                <a:effectLst/>
                <a:latin typeface="Calibri" panose="020F0502020204030204" pitchFamily="34" charset="0"/>
                <a:ea typeface="Calibri" panose="020F0502020204030204" pitchFamily="34" charset="0"/>
              </a:rPr>
              <a:t>designed </a:t>
            </a:r>
            <a:r>
              <a:rPr lang="en-GB" sz="2800">
                <a:effectLst/>
                <a:latin typeface="Calibri" panose="020F0502020204030204" pitchFamily="34" charset="0"/>
                <a:ea typeface="Calibri" panose="020F0502020204030204" pitchFamily="34" charset="0"/>
              </a:rPr>
              <a:t>for post-16 education .</a:t>
            </a:r>
          </a:p>
          <a:p>
            <a:r>
              <a:rPr lang="en-GB" sz="2800" b="1">
                <a:latin typeface="Calibri" panose="020F0502020204030204" pitchFamily="34" charset="0"/>
                <a:ea typeface="Calibri" panose="020F0502020204030204" pitchFamily="34" charset="0"/>
                <a:cs typeface="Times New Roman" panose="02020603050405020304" pitchFamily="18" charset="0"/>
              </a:rPr>
              <a:t>A diverse and inclusive </a:t>
            </a:r>
            <a:r>
              <a:rPr lang="en-GB" sz="2800">
                <a:latin typeface="Calibri" panose="020F0502020204030204" pitchFamily="34" charset="0"/>
                <a:ea typeface="Calibri" panose="020F0502020204030204" pitchFamily="34" charset="0"/>
                <a:cs typeface="Times New Roman" panose="02020603050405020304" pitchFamily="18" charset="0"/>
              </a:rPr>
              <a:t>College community.</a:t>
            </a:r>
          </a:p>
          <a:p>
            <a:r>
              <a:rPr lang="en-GB" sz="2800" b="1">
                <a:highlight>
                  <a:srgbClr val="FFFFFF"/>
                </a:highlight>
                <a:latin typeface="+mn-lt"/>
              </a:rPr>
              <a:t>Inclusive </a:t>
            </a:r>
            <a:r>
              <a:rPr lang="en-GB" sz="2800">
                <a:highlight>
                  <a:srgbClr val="FFFFFF"/>
                </a:highlight>
                <a:latin typeface="+mn-lt"/>
              </a:rPr>
              <a:t>entry requirements.</a:t>
            </a:r>
          </a:p>
          <a:p>
            <a:endParaRPr lang="en-GB" sz="280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b="1">
              <a:latin typeface="+mn-lt"/>
            </a:endParaRPr>
          </a:p>
          <a:p>
            <a:pPr marL="0" indent="0">
              <a:buNone/>
            </a:pPr>
            <a:endParaRPr lang="en-GB" sz="2800"/>
          </a:p>
          <a:p>
            <a:pPr marL="0" indent="0">
              <a:buNone/>
            </a:pPr>
            <a:endParaRPr lang="en-GB" sz="2800"/>
          </a:p>
          <a:p>
            <a:endParaRPr lang="en-GB"/>
          </a:p>
        </p:txBody>
      </p:sp>
      <p:pic>
        <p:nvPicPr>
          <p:cNvPr id="7" name="Picture 6">
            <a:extLst>
              <a:ext uri="{FF2B5EF4-FFF2-40B4-BE49-F238E27FC236}">
                <a16:creationId xmlns:a16="http://schemas.microsoft.com/office/drawing/2014/main" id="{D9657459-7D99-4FE3-AA97-B4DC9A4944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357" y="4930283"/>
            <a:ext cx="2618672" cy="1745607"/>
          </a:xfrm>
          <a:prstGeom prst="rect">
            <a:avLst/>
          </a:prstGeom>
        </p:spPr>
      </p:pic>
      <p:pic>
        <p:nvPicPr>
          <p:cNvPr id="4" name="Picture 3">
            <a:extLst>
              <a:ext uri="{FF2B5EF4-FFF2-40B4-BE49-F238E27FC236}">
                <a16:creationId xmlns:a16="http://schemas.microsoft.com/office/drawing/2014/main" id="{890A77D7-D870-D67A-8167-5FFEDE6D0F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96918" y="4925813"/>
            <a:ext cx="2568509" cy="1710677"/>
          </a:xfrm>
          <a:prstGeom prst="rect">
            <a:avLst/>
          </a:prstGeom>
        </p:spPr>
      </p:pic>
      <p:pic>
        <p:nvPicPr>
          <p:cNvPr id="8" name="Picture 7" descr="A person in a lab coat holding a flask&#10;&#10;Description automatically generated">
            <a:extLst>
              <a:ext uri="{FF2B5EF4-FFF2-40B4-BE49-F238E27FC236}">
                <a16:creationId xmlns:a16="http://schemas.microsoft.com/office/drawing/2014/main" id="{3B901397-A89A-B496-22AC-F83238288BB7}"/>
              </a:ext>
            </a:extLst>
          </p:cNvPr>
          <p:cNvPicPr>
            <a:picLocks noChangeAspect="1"/>
          </p:cNvPicPr>
          <p:nvPr/>
        </p:nvPicPr>
        <p:blipFill>
          <a:blip r:embed="rId5"/>
          <a:stretch>
            <a:fillRect/>
          </a:stretch>
        </p:blipFill>
        <p:spPr>
          <a:xfrm>
            <a:off x="4606637" y="4890709"/>
            <a:ext cx="2618672" cy="1745781"/>
          </a:xfrm>
          <a:prstGeom prst="rect">
            <a:avLst/>
          </a:prstGeom>
        </p:spPr>
      </p:pic>
    </p:spTree>
    <p:extLst>
      <p:ext uri="{BB962C8B-B14F-4D97-AF65-F5344CB8AC3E}">
        <p14:creationId xmlns:p14="http://schemas.microsoft.com/office/powerpoint/2010/main" val="1102733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275C6-0FAD-A428-575D-AF5FDC606886}"/>
              </a:ext>
            </a:extLst>
          </p:cNvPr>
          <p:cNvSpPr>
            <a:spLocks noGrp="1"/>
          </p:cNvSpPr>
          <p:nvPr>
            <p:ph type="title"/>
          </p:nvPr>
        </p:nvSpPr>
        <p:spPr>
          <a:xfrm>
            <a:off x="206774" y="157861"/>
            <a:ext cx="9998665" cy="1195451"/>
          </a:xfrm>
        </p:spPr>
        <p:txBody>
          <a:bodyPr>
            <a:normAutofit/>
          </a:bodyPr>
          <a:lstStyle/>
          <a:p>
            <a:pPr algn="ctr"/>
            <a:endParaRPr lang="en-GB" sz="490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B2959CB0-E475-456B-ED16-C09550F723B6}"/>
              </a:ext>
            </a:extLst>
          </p:cNvPr>
          <p:cNvSpPr>
            <a:spLocks noGrp="1"/>
          </p:cNvSpPr>
          <p:nvPr>
            <p:ph idx="1"/>
          </p:nvPr>
        </p:nvSpPr>
        <p:spPr>
          <a:xfrm>
            <a:off x="1673172" y="1154289"/>
            <a:ext cx="8032389" cy="5443235"/>
          </a:xfrm>
        </p:spPr>
        <p:txBody>
          <a:bodyPr vert="horz" lIns="91440" tIns="45720" rIns="91440" bIns="45720" rtlCol="0" anchor="t">
            <a:normAutofit fontScale="92500"/>
          </a:bodyPr>
          <a:lstStyle/>
          <a:p>
            <a:pPr algn="just"/>
            <a:endParaRPr lang="en-GB" sz="2400">
              <a:effectLst/>
              <a:latin typeface="Calibri" panose="020F0502020204030204" pitchFamily="34" charset="0"/>
              <a:ea typeface="Calibri" panose="020F0502020204030204" pitchFamily="34" charset="0"/>
              <a:cs typeface="Calibri" panose="020F0502020204030204" pitchFamily="34" charset="0"/>
            </a:endParaRPr>
          </a:p>
          <a:p>
            <a:pPr algn="just"/>
            <a:endParaRPr lang="en-GB" sz="2400">
              <a:latin typeface="Calibri" panose="020F0502020204030204" pitchFamily="34" charset="0"/>
              <a:ea typeface="Calibri" panose="020F0502020204030204" pitchFamily="34" charset="0"/>
              <a:cs typeface="Calibri" panose="020F0502020204030204" pitchFamily="34" charset="0"/>
            </a:endParaRPr>
          </a:p>
          <a:p>
            <a:pPr algn="just"/>
            <a:endParaRPr lang="en-GB" sz="2400">
              <a:effectLst/>
              <a:latin typeface="Calibri" panose="020F0502020204030204" pitchFamily="34" charset="0"/>
              <a:ea typeface="Calibri" panose="020F0502020204030204" pitchFamily="34" charset="0"/>
              <a:cs typeface="Calibri" panose="020F0502020204030204" pitchFamily="34" charset="0"/>
            </a:endParaRPr>
          </a:p>
          <a:p>
            <a:pPr algn="just"/>
            <a:endParaRPr lang="en-GB" sz="2400">
              <a:effectLst/>
              <a:latin typeface="Calibri" panose="020F0502020204030204" pitchFamily="34" charset="0"/>
              <a:ea typeface="Calibri" panose="020F0502020204030204" pitchFamily="34" charset="0"/>
              <a:cs typeface="Calibri" panose="020F0502020204030204" pitchFamily="34" charset="0"/>
            </a:endParaRPr>
          </a:p>
          <a:p>
            <a:pPr algn="just"/>
            <a:endParaRPr lang="en-GB" sz="2400">
              <a:effectLst/>
              <a:latin typeface="Calibri" panose="020F0502020204030204" pitchFamily="34" charset="0"/>
              <a:ea typeface="Calibri" panose="020F0502020204030204" pitchFamily="34" charset="0"/>
              <a:cs typeface="Calibri" panose="020F0502020204030204" pitchFamily="34" charset="0"/>
            </a:endParaRPr>
          </a:p>
          <a:p>
            <a:pPr algn="just"/>
            <a:endParaRPr lang="en-GB" sz="2400">
              <a:effectLst/>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GB" sz="2400" b="1">
                <a:effectLst/>
                <a:latin typeface="Calibri"/>
                <a:ea typeface="Calibri" panose="020F0502020204030204" pitchFamily="34" charset="0"/>
                <a:cs typeface="Calibri"/>
              </a:rPr>
              <a:t>The quality of education:</a:t>
            </a:r>
            <a:r>
              <a:rPr lang="en-GB" sz="2400">
                <a:effectLst/>
                <a:latin typeface="Calibri"/>
                <a:ea typeface="Calibri" panose="020F0502020204030204" pitchFamily="34" charset="0"/>
                <a:cs typeface="Calibri"/>
              </a:rPr>
              <a:t> Grade 1 - Outstanding</a:t>
            </a:r>
          </a:p>
          <a:p>
            <a:pPr>
              <a:buFont typeface="Arial" panose="020B0604020202020204" pitchFamily="34" charset="0"/>
              <a:buChar char="•"/>
            </a:pPr>
            <a:r>
              <a:rPr lang="en-GB" sz="2400" b="1">
                <a:effectLst/>
                <a:latin typeface="Calibri"/>
                <a:ea typeface="Calibri" panose="020F0502020204030204" pitchFamily="34" charset="0"/>
                <a:cs typeface="Calibri"/>
              </a:rPr>
              <a:t>Personal development:</a:t>
            </a:r>
            <a:r>
              <a:rPr lang="en-GB" sz="2400">
                <a:effectLst/>
                <a:latin typeface="Calibri"/>
                <a:ea typeface="Calibri" panose="020F0502020204030204" pitchFamily="34" charset="0"/>
                <a:cs typeface="Calibri"/>
              </a:rPr>
              <a:t> Grade 1 – Outstanding</a:t>
            </a:r>
          </a:p>
          <a:p>
            <a:pPr>
              <a:buFont typeface="Arial" panose="020B0604020202020204" pitchFamily="34" charset="0"/>
              <a:buChar char="•"/>
            </a:pPr>
            <a:r>
              <a:rPr lang="en-GB" sz="2400" b="1">
                <a:effectLst/>
                <a:latin typeface="Calibri"/>
                <a:ea typeface="Calibri" panose="020F0502020204030204" pitchFamily="34" charset="0"/>
                <a:cs typeface="Calibri"/>
              </a:rPr>
              <a:t>Behaviour and attitudes:</a:t>
            </a:r>
            <a:r>
              <a:rPr lang="en-GB" sz="2400">
                <a:effectLst/>
                <a:latin typeface="Calibri"/>
                <a:ea typeface="Calibri" panose="020F0502020204030204" pitchFamily="34" charset="0"/>
                <a:cs typeface="Calibri"/>
              </a:rPr>
              <a:t> Grade 1 – Outstanding</a:t>
            </a:r>
            <a:r>
              <a:rPr lang="en-GB" sz="2400">
                <a:latin typeface="Calibri"/>
                <a:ea typeface="Calibri" panose="020F0502020204030204" pitchFamily="34" charset="0"/>
                <a:cs typeface="Calibri"/>
              </a:rPr>
              <a:t> </a:t>
            </a:r>
            <a:endParaRPr lang="en-GB" sz="2400">
              <a:effectLst/>
              <a:latin typeface="Calibri" panose="020F0502020204030204" pitchFamily="34" charset="0"/>
              <a:ea typeface="Calibri" panose="020F0502020204030204" pitchFamily="34" charset="0"/>
            </a:endParaRPr>
          </a:p>
          <a:p>
            <a:pPr>
              <a:buFont typeface="Arial" panose="020B0604020202020204" pitchFamily="34" charset="0"/>
              <a:buChar char="•"/>
            </a:pPr>
            <a:r>
              <a:rPr lang="en-GB" sz="2400" b="1">
                <a:effectLst/>
                <a:latin typeface="Calibri"/>
                <a:ea typeface="Calibri" panose="020F0502020204030204" pitchFamily="34" charset="0"/>
                <a:cs typeface="Calibri"/>
              </a:rPr>
              <a:t>Leadership and management:</a:t>
            </a:r>
            <a:r>
              <a:rPr lang="en-GB" sz="2400">
                <a:effectLst/>
                <a:latin typeface="Calibri"/>
                <a:ea typeface="Calibri" panose="020F0502020204030204" pitchFamily="34" charset="0"/>
                <a:cs typeface="Calibri"/>
              </a:rPr>
              <a:t> Grade 1 – Outstanding</a:t>
            </a:r>
          </a:p>
          <a:p>
            <a:pPr>
              <a:buFont typeface="Arial" panose="020B0604020202020204" pitchFamily="34" charset="0"/>
              <a:buChar char="•"/>
            </a:pPr>
            <a:r>
              <a:rPr lang="en-GB" sz="2400" b="1">
                <a:effectLst/>
                <a:latin typeface="Calibri"/>
                <a:ea typeface="Calibri" panose="020F0502020204030204" pitchFamily="34" charset="0"/>
                <a:cs typeface="Calibri"/>
              </a:rPr>
              <a:t>Provision for learners with High Needs:</a:t>
            </a:r>
            <a:r>
              <a:rPr lang="en-GB" sz="2400">
                <a:effectLst/>
                <a:latin typeface="Calibri"/>
                <a:ea typeface="Calibri" panose="020F0502020204030204" pitchFamily="34" charset="0"/>
                <a:cs typeface="Calibri"/>
              </a:rPr>
              <a:t> Grade 1 – Outstanding</a:t>
            </a:r>
            <a:r>
              <a:rPr lang="en-GB" sz="2400">
                <a:latin typeface="Calibri"/>
                <a:ea typeface="Calibri" panose="020F0502020204030204" pitchFamily="34" charset="0"/>
                <a:cs typeface="Calibri"/>
              </a:rPr>
              <a:t> </a:t>
            </a:r>
            <a:endParaRPr lang="en-GB" sz="2400">
              <a:latin typeface="Calibri"/>
              <a:ea typeface="Calibri" panose="020F0502020204030204" pitchFamily="34" charset="0"/>
            </a:endParaRPr>
          </a:p>
          <a:p>
            <a:pPr>
              <a:buFont typeface="Arial" panose="020B0604020202020204" pitchFamily="34" charset="0"/>
              <a:buChar char="•"/>
            </a:pPr>
            <a:r>
              <a:rPr lang="en-GB" sz="2400" b="1">
                <a:effectLst/>
                <a:latin typeface="Calibri"/>
                <a:ea typeface="Calibri" panose="020F0502020204030204" pitchFamily="34" charset="0"/>
                <a:cs typeface="Calibri"/>
              </a:rPr>
              <a:t>Education Programmes for young people:</a:t>
            </a:r>
            <a:r>
              <a:rPr lang="en-GB" sz="2400">
                <a:effectLst/>
                <a:latin typeface="Calibri"/>
                <a:ea typeface="Calibri" panose="020F0502020204030204" pitchFamily="34" charset="0"/>
                <a:cs typeface="Calibri"/>
              </a:rPr>
              <a:t> Grade 1 – Outstanding</a:t>
            </a:r>
            <a:r>
              <a:rPr lang="en-GB" sz="2400">
                <a:latin typeface="Calibri"/>
                <a:ea typeface="Calibri" panose="020F0502020204030204" pitchFamily="34" charset="0"/>
                <a:cs typeface="Calibri"/>
              </a:rPr>
              <a:t> </a:t>
            </a:r>
            <a:endParaRPr lang="en-GB" sz="2400">
              <a:effectLst/>
              <a:latin typeface="Calibri"/>
              <a:ea typeface="Calibri" panose="020F0502020204030204" pitchFamily="34" charset="0"/>
              <a:cs typeface="Calibri" panose="020F0502020204030204" pitchFamily="34" charset="0"/>
            </a:endParaRPr>
          </a:p>
          <a:p>
            <a:pPr algn="just"/>
            <a:endParaRPr lang="en-GB" sz="240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D3EE4AE-9491-9E24-1ACA-0E80C3F62469}"/>
              </a:ext>
            </a:extLst>
          </p:cNvPr>
          <p:cNvPicPr>
            <a:picLocks noChangeAspect="1"/>
          </p:cNvPicPr>
          <p:nvPr/>
        </p:nvPicPr>
        <p:blipFill>
          <a:blip r:embed="rId3"/>
          <a:stretch>
            <a:fillRect/>
          </a:stretch>
        </p:blipFill>
        <p:spPr>
          <a:xfrm>
            <a:off x="1756299" y="434225"/>
            <a:ext cx="7620516" cy="3102893"/>
          </a:xfrm>
          <a:prstGeom prst="rect">
            <a:avLst/>
          </a:prstGeom>
        </p:spPr>
      </p:pic>
    </p:spTree>
    <p:extLst>
      <p:ext uri="{BB962C8B-B14F-4D97-AF65-F5344CB8AC3E}">
        <p14:creationId xmlns:p14="http://schemas.microsoft.com/office/powerpoint/2010/main" val="3650646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318706-8A0C-9EEB-646E-09C3BECCD249}"/>
              </a:ext>
            </a:extLst>
          </p:cNvPr>
          <p:cNvSpPr/>
          <p:nvPr/>
        </p:nvSpPr>
        <p:spPr>
          <a:xfrm>
            <a:off x="6382915" y="2246509"/>
            <a:ext cx="5283760" cy="32844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05350B3-AAB2-B80B-474D-06211DCB6825}"/>
              </a:ext>
            </a:extLst>
          </p:cNvPr>
          <p:cNvSpPr/>
          <p:nvPr/>
        </p:nvSpPr>
        <p:spPr>
          <a:xfrm>
            <a:off x="376714" y="1852060"/>
            <a:ext cx="5590234" cy="40733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F3A107E-6702-1B9B-27BA-3E593BD90963}"/>
              </a:ext>
            </a:extLst>
          </p:cNvPr>
          <p:cNvSpPr>
            <a:spLocks noGrp="1"/>
          </p:cNvSpPr>
          <p:nvPr>
            <p:ph type="title"/>
          </p:nvPr>
        </p:nvSpPr>
        <p:spPr>
          <a:xfrm>
            <a:off x="-88341" y="102595"/>
            <a:ext cx="10515600" cy="1195451"/>
          </a:xfrm>
        </p:spPr>
        <p:txBody>
          <a:bodyPr>
            <a:normAutofit/>
          </a:bodyPr>
          <a:lstStyle/>
          <a:p>
            <a:pPr algn="ctr"/>
            <a:r>
              <a:rPr lang="en-GB" sz="4900">
                <a:effectLst>
                  <a:outerShdw blurRad="38100" dist="38100" dir="2700000" algn="tl">
                    <a:srgbClr val="000000">
                      <a:alpha val="43137"/>
                    </a:srgbClr>
                  </a:outerShdw>
                </a:effectLst>
                <a:latin typeface="Open Sans"/>
                <a:ea typeface="Open Sans"/>
                <a:cs typeface="Open Sans"/>
              </a:rPr>
              <a:t>A level &amp; BTEC Results </a:t>
            </a:r>
            <a:endParaRPr lang="en-GB" sz="490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3EAD766-0776-8385-E4BB-652E425AAE20}"/>
              </a:ext>
            </a:extLst>
          </p:cNvPr>
          <p:cNvSpPr>
            <a:spLocks noGrp="1"/>
          </p:cNvSpPr>
          <p:nvPr>
            <p:ph idx="1"/>
          </p:nvPr>
        </p:nvSpPr>
        <p:spPr>
          <a:xfrm>
            <a:off x="449777" y="1933684"/>
            <a:ext cx="5431030" cy="443231"/>
          </a:xfrm>
        </p:spPr>
        <p:txBody>
          <a:bodyPr>
            <a:noAutofit/>
          </a:bodyPr>
          <a:lstStyle/>
          <a:p>
            <a:pPr marL="0" indent="0">
              <a:buNone/>
            </a:pPr>
            <a:r>
              <a:rPr lang="en-GB" sz="2800" b="1">
                <a:latin typeface="+mn-lt"/>
              </a:rPr>
              <a:t>A level Results Summer 2023</a:t>
            </a:r>
          </a:p>
        </p:txBody>
      </p:sp>
      <p:graphicFrame>
        <p:nvGraphicFramePr>
          <p:cNvPr id="4" name="Table 4">
            <a:extLst>
              <a:ext uri="{FF2B5EF4-FFF2-40B4-BE49-F238E27FC236}">
                <a16:creationId xmlns:a16="http://schemas.microsoft.com/office/drawing/2014/main" id="{BEB9E04D-718F-23A2-6198-7140940BCA8B}"/>
              </a:ext>
            </a:extLst>
          </p:cNvPr>
          <p:cNvGraphicFramePr>
            <a:graphicFrameLocks/>
          </p:cNvGraphicFramePr>
          <p:nvPr>
            <p:extLst>
              <p:ext uri="{D42A27DB-BD31-4B8C-83A1-F6EECF244321}">
                <p14:modId xmlns:p14="http://schemas.microsoft.com/office/powerpoint/2010/main" val="1543780118"/>
              </p:ext>
            </p:extLst>
          </p:nvPr>
        </p:nvGraphicFramePr>
        <p:xfrm>
          <a:off x="449777" y="2440289"/>
          <a:ext cx="5432705" cy="2861282"/>
        </p:xfrm>
        <a:graphic>
          <a:graphicData uri="http://schemas.openxmlformats.org/drawingml/2006/table">
            <a:tbl>
              <a:tblPr firstRow="1" bandRow="1">
                <a:tableStyleId>{5C22544A-7EE6-4342-B048-85BDC9FD1C3A}</a:tableStyleId>
              </a:tblPr>
              <a:tblGrid>
                <a:gridCol w="1810902">
                  <a:extLst>
                    <a:ext uri="{9D8B030D-6E8A-4147-A177-3AD203B41FA5}">
                      <a16:colId xmlns:a16="http://schemas.microsoft.com/office/drawing/2014/main" val="1463112867"/>
                    </a:ext>
                  </a:extLst>
                </a:gridCol>
                <a:gridCol w="1907385">
                  <a:extLst>
                    <a:ext uri="{9D8B030D-6E8A-4147-A177-3AD203B41FA5}">
                      <a16:colId xmlns:a16="http://schemas.microsoft.com/office/drawing/2014/main" val="1920926557"/>
                    </a:ext>
                  </a:extLst>
                </a:gridCol>
                <a:gridCol w="1714418">
                  <a:extLst>
                    <a:ext uri="{9D8B030D-6E8A-4147-A177-3AD203B41FA5}">
                      <a16:colId xmlns:a16="http://schemas.microsoft.com/office/drawing/2014/main" val="1192665133"/>
                    </a:ext>
                  </a:extLst>
                </a:gridCol>
              </a:tblGrid>
              <a:tr h="885120">
                <a:tc>
                  <a:txBody>
                    <a:bodyPr/>
                    <a:lstStyle/>
                    <a:p>
                      <a:r>
                        <a:rPr lang="en-GB" sz="2300"/>
                        <a:t>Grade Profile</a:t>
                      </a:r>
                    </a:p>
                  </a:txBody>
                  <a:tcPr marL="59660" marR="59660" marT="29830" marB="29830"/>
                </a:tc>
                <a:tc>
                  <a:txBody>
                    <a:bodyPr/>
                    <a:lstStyle/>
                    <a:p>
                      <a:r>
                        <a:rPr lang="en-GB" sz="2300"/>
                        <a:t> ESFC 2023</a:t>
                      </a:r>
                    </a:p>
                  </a:txBody>
                  <a:tcPr marL="59660" marR="59660" marT="29830" marB="29830"/>
                </a:tc>
                <a:tc>
                  <a:txBody>
                    <a:bodyPr/>
                    <a:lstStyle/>
                    <a:p>
                      <a:r>
                        <a:rPr lang="en-GB" sz="2300"/>
                        <a:t>JCQ National Benchmarks</a:t>
                      </a:r>
                    </a:p>
                  </a:txBody>
                  <a:tcPr marL="59660" marR="59660" marT="29830" marB="29830"/>
                </a:tc>
                <a:extLst>
                  <a:ext uri="{0D108BD9-81ED-4DB2-BD59-A6C34878D82A}">
                    <a16:rowId xmlns:a16="http://schemas.microsoft.com/office/drawing/2014/main" val="810293218"/>
                  </a:ext>
                </a:extLst>
              </a:tr>
              <a:tr h="545521">
                <a:tc>
                  <a:txBody>
                    <a:bodyPr/>
                    <a:lstStyle/>
                    <a:p>
                      <a:r>
                        <a:rPr lang="en-GB" sz="2300" b="1"/>
                        <a:t>Pass Rate</a:t>
                      </a:r>
                    </a:p>
                  </a:txBody>
                  <a:tcPr marL="59660" marR="59660" marT="29830" marB="29830"/>
                </a:tc>
                <a:tc>
                  <a:txBody>
                    <a:bodyPr/>
                    <a:lstStyle/>
                    <a:p>
                      <a:r>
                        <a:rPr lang="en-GB" sz="2300"/>
                        <a:t>98.1% (+0.8%)</a:t>
                      </a:r>
                    </a:p>
                  </a:txBody>
                  <a:tcPr marL="59660" marR="59660" marT="29830" marB="29830"/>
                </a:tc>
                <a:tc>
                  <a:txBody>
                    <a:bodyPr/>
                    <a:lstStyle/>
                    <a:p>
                      <a:r>
                        <a:rPr lang="en-GB" sz="2300"/>
                        <a:t>97.3%</a:t>
                      </a:r>
                    </a:p>
                  </a:txBody>
                  <a:tcPr marL="59660" marR="59660" marT="29830" marB="29830"/>
                </a:tc>
                <a:extLst>
                  <a:ext uri="{0D108BD9-81ED-4DB2-BD59-A6C34878D82A}">
                    <a16:rowId xmlns:a16="http://schemas.microsoft.com/office/drawing/2014/main" val="2703039625"/>
                  </a:ext>
                </a:extLst>
              </a:tr>
              <a:tr h="885120">
                <a:tc>
                  <a:txBody>
                    <a:bodyPr/>
                    <a:lstStyle/>
                    <a:p>
                      <a:r>
                        <a:rPr lang="en-GB" sz="2300" b="1"/>
                        <a:t>High Grades (A*to B) </a:t>
                      </a:r>
                    </a:p>
                  </a:txBody>
                  <a:tcPr marL="59660" marR="59660" marT="29830" marB="29830"/>
                </a:tc>
                <a:tc>
                  <a:txBody>
                    <a:bodyPr/>
                    <a:lstStyle/>
                    <a:p>
                      <a:r>
                        <a:rPr lang="en-GB" sz="2300" dirty="0"/>
                        <a:t>58.9% (+5.4%)</a:t>
                      </a:r>
                    </a:p>
                  </a:txBody>
                  <a:tcPr marL="59660" marR="59660" marT="29830" marB="29830"/>
                </a:tc>
                <a:tc>
                  <a:txBody>
                    <a:bodyPr/>
                    <a:lstStyle/>
                    <a:p>
                      <a:r>
                        <a:rPr lang="en-GB" sz="2300"/>
                        <a:t>53.5%</a:t>
                      </a:r>
                    </a:p>
                  </a:txBody>
                  <a:tcPr marL="59660" marR="59660" marT="29830" marB="29830"/>
                </a:tc>
                <a:extLst>
                  <a:ext uri="{0D108BD9-81ED-4DB2-BD59-A6C34878D82A}">
                    <a16:rowId xmlns:a16="http://schemas.microsoft.com/office/drawing/2014/main" val="505842293"/>
                  </a:ext>
                </a:extLst>
              </a:tr>
              <a:tr h="545521">
                <a:tc>
                  <a:txBody>
                    <a:bodyPr/>
                    <a:lstStyle/>
                    <a:p>
                      <a:r>
                        <a:rPr lang="en-GB" sz="2300" b="1"/>
                        <a:t>A*</a:t>
                      </a:r>
                    </a:p>
                  </a:txBody>
                  <a:tcPr marL="59660" marR="59660" marT="29830" marB="29830"/>
                </a:tc>
                <a:tc>
                  <a:txBody>
                    <a:bodyPr/>
                    <a:lstStyle/>
                    <a:p>
                      <a:r>
                        <a:rPr lang="en-GB" sz="2300" dirty="0"/>
                        <a:t>9.2% (+0.3%)</a:t>
                      </a:r>
                    </a:p>
                  </a:txBody>
                  <a:tcPr marL="59660" marR="59660" marT="29830" marB="29830"/>
                </a:tc>
                <a:tc>
                  <a:txBody>
                    <a:bodyPr/>
                    <a:lstStyle/>
                    <a:p>
                      <a:r>
                        <a:rPr lang="en-GB" sz="2300" dirty="0"/>
                        <a:t>8.9%</a:t>
                      </a:r>
                    </a:p>
                  </a:txBody>
                  <a:tcPr marL="59660" marR="59660" marT="29830" marB="29830"/>
                </a:tc>
                <a:extLst>
                  <a:ext uri="{0D108BD9-81ED-4DB2-BD59-A6C34878D82A}">
                    <a16:rowId xmlns:a16="http://schemas.microsoft.com/office/drawing/2014/main" val="2601664262"/>
                  </a:ext>
                </a:extLst>
              </a:tr>
            </a:tbl>
          </a:graphicData>
        </a:graphic>
      </p:graphicFrame>
      <p:sp>
        <p:nvSpPr>
          <p:cNvPr id="5" name="TextBox 4">
            <a:extLst>
              <a:ext uri="{FF2B5EF4-FFF2-40B4-BE49-F238E27FC236}">
                <a16:creationId xmlns:a16="http://schemas.microsoft.com/office/drawing/2014/main" id="{865A06D5-D4D7-2F59-E153-79B64D4B560F}"/>
              </a:ext>
            </a:extLst>
          </p:cNvPr>
          <p:cNvSpPr txBox="1"/>
          <p:nvPr/>
        </p:nvSpPr>
        <p:spPr>
          <a:xfrm>
            <a:off x="429678" y="5301571"/>
            <a:ext cx="5469549" cy="523220"/>
          </a:xfrm>
          <a:prstGeom prst="rect">
            <a:avLst/>
          </a:prstGeom>
          <a:noFill/>
        </p:spPr>
        <p:txBody>
          <a:bodyPr wrap="square" rtlCol="0">
            <a:spAutoFit/>
          </a:bodyPr>
          <a:lstStyle/>
          <a:p>
            <a:pPr marL="457200" indent="-457200">
              <a:buFont typeface="Arial" panose="020B0604020202020204" pitchFamily="34" charset="0"/>
              <a:buChar char="•"/>
            </a:pPr>
            <a:r>
              <a:rPr lang="en-GB" sz="2800">
                <a:solidFill>
                  <a:schemeClr val="bg1"/>
                </a:solidFill>
                <a:effectLst>
                  <a:outerShdw blurRad="38100" dist="38100" dir="2700000" algn="tl">
                    <a:srgbClr val="000000">
                      <a:alpha val="43137"/>
                    </a:srgbClr>
                  </a:outerShdw>
                </a:effectLst>
              </a:rPr>
              <a:t>ALPs A level T-Score: 3</a:t>
            </a:r>
            <a:endParaRPr lang="en-GB" sz="2800" u="sng">
              <a:solidFill>
                <a:schemeClr val="bg1"/>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950D2FA0-2F4E-06A7-F87C-C6E86239494D}"/>
              </a:ext>
            </a:extLst>
          </p:cNvPr>
          <p:cNvSpPr txBox="1">
            <a:spLocks/>
          </p:cNvSpPr>
          <p:nvPr/>
        </p:nvSpPr>
        <p:spPr>
          <a:xfrm>
            <a:off x="6262230" y="2352554"/>
            <a:ext cx="5431030" cy="4432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9D547"/>
              </a:buClr>
              <a:buFont typeface="Arial"/>
              <a:buChar char="•"/>
              <a:defRPr sz="2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sz="2800" b="1">
                <a:latin typeface="+mn-lt"/>
              </a:rPr>
              <a:t>  BTEC Results (Two-year courses)</a:t>
            </a:r>
          </a:p>
        </p:txBody>
      </p:sp>
      <p:sp>
        <p:nvSpPr>
          <p:cNvPr id="7" name="TextBox 6">
            <a:extLst>
              <a:ext uri="{FF2B5EF4-FFF2-40B4-BE49-F238E27FC236}">
                <a16:creationId xmlns:a16="http://schemas.microsoft.com/office/drawing/2014/main" id="{5B134290-CA7C-101B-AFF1-0D621A1A4A23}"/>
              </a:ext>
            </a:extLst>
          </p:cNvPr>
          <p:cNvSpPr txBox="1"/>
          <p:nvPr/>
        </p:nvSpPr>
        <p:spPr>
          <a:xfrm>
            <a:off x="6459003" y="2685470"/>
            <a:ext cx="5013960" cy="3139321"/>
          </a:xfrm>
          <a:prstGeom prst="rect">
            <a:avLst/>
          </a:prstGeom>
          <a:noFill/>
        </p:spPr>
        <p:txBody>
          <a:bodyPr wrap="square" rtlCol="0">
            <a:spAutoFit/>
          </a:bodyPr>
          <a:lstStyle/>
          <a:p>
            <a:pPr marL="285750" indent="-285750">
              <a:buFont typeface="Arial" panose="020B0604020202020204" pitchFamily="34" charset="0"/>
              <a:buChar char="•"/>
            </a:pPr>
            <a:r>
              <a:rPr lang="en-GB" sz="3000" b="1">
                <a:solidFill>
                  <a:schemeClr val="bg1"/>
                </a:solidFill>
                <a:effectLst>
                  <a:outerShdw blurRad="38100" dist="38100" dir="2700000" algn="tl">
                    <a:srgbClr val="000000">
                      <a:alpha val="43137"/>
                    </a:srgbClr>
                  </a:outerShdw>
                </a:effectLst>
                <a:latin typeface="+mn-lt"/>
              </a:rPr>
              <a:t>14 out of 17 courses 100% pass rate </a:t>
            </a:r>
          </a:p>
          <a:p>
            <a:pPr marL="285750" indent="-285750">
              <a:buFont typeface="Arial" panose="020B0604020202020204" pitchFamily="34" charset="0"/>
              <a:buChar char="•"/>
            </a:pPr>
            <a:endParaRPr lang="en-GB" sz="3000" b="1">
              <a:solidFill>
                <a:schemeClr val="bg1"/>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GB" sz="3000" b="1">
                <a:solidFill>
                  <a:schemeClr val="bg1"/>
                </a:solidFill>
                <a:effectLst>
                  <a:outerShdw blurRad="38100" dist="38100" dir="2700000" algn="tl">
                    <a:srgbClr val="000000">
                      <a:alpha val="43137"/>
                    </a:srgbClr>
                  </a:outerShdw>
                </a:effectLst>
                <a:latin typeface="+mn-lt"/>
              </a:rPr>
              <a:t>Above 70% High Grades on Sub Diploma, Foundation Diploma and Diploma</a:t>
            </a:r>
          </a:p>
          <a:p>
            <a:endParaRPr lang="en-GB"/>
          </a:p>
        </p:txBody>
      </p:sp>
    </p:spTree>
    <p:extLst>
      <p:ext uri="{BB962C8B-B14F-4D97-AF65-F5344CB8AC3E}">
        <p14:creationId xmlns:p14="http://schemas.microsoft.com/office/powerpoint/2010/main" val="2613608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345" y="153266"/>
            <a:ext cx="10515600" cy="1195451"/>
          </a:xfrm>
        </p:spPr>
        <p:txBody>
          <a:bodyPr>
            <a:normAutofit/>
          </a:bodyPr>
          <a:lstStyle/>
          <a:p>
            <a:pPr algn="ctr"/>
            <a:r>
              <a:rPr lang="en-GB" sz="4900">
                <a:effectLst>
                  <a:outerShdw blurRad="38100" dist="38100" dir="2700000" algn="tl">
                    <a:srgbClr val="000000">
                      <a:alpha val="43137"/>
                    </a:srgbClr>
                  </a:outerShdw>
                </a:effectLst>
                <a:latin typeface="Open Sans"/>
                <a:ea typeface="Open Sans"/>
                <a:cs typeface="Open Sans"/>
              </a:rPr>
              <a:t>HESA Data</a:t>
            </a:r>
            <a:endParaRPr lang="en-US">
              <a:latin typeface="Open Sans"/>
              <a:ea typeface="Open Sans"/>
              <a:cs typeface="Open Sans"/>
            </a:endParaRPr>
          </a:p>
        </p:txBody>
      </p:sp>
      <p:graphicFrame>
        <p:nvGraphicFramePr>
          <p:cNvPr id="4" name="Content Placeholder 3"/>
          <p:cNvGraphicFramePr>
            <a:graphicFrameLocks noGrp="1"/>
          </p:cNvGraphicFramePr>
          <p:nvPr>
            <p:ph idx="1"/>
          </p:nvPr>
        </p:nvGraphicFramePr>
        <p:xfrm>
          <a:off x="1376818" y="1914158"/>
          <a:ext cx="9438363" cy="4141137"/>
        </p:xfrm>
        <a:graphic>
          <a:graphicData uri="http://schemas.openxmlformats.org/drawingml/2006/table">
            <a:tbl>
              <a:tblPr firstRow="1" bandRow="1">
                <a:tableStyleId>{5C22544A-7EE6-4342-B048-85BDC9FD1C3A}</a:tableStyleId>
              </a:tblPr>
              <a:tblGrid>
                <a:gridCol w="3146121">
                  <a:extLst>
                    <a:ext uri="{9D8B030D-6E8A-4147-A177-3AD203B41FA5}">
                      <a16:colId xmlns:a16="http://schemas.microsoft.com/office/drawing/2014/main" val="2558647858"/>
                    </a:ext>
                  </a:extLst>
                </a:gridCol>
                <a:gridCol w="3146121">
                  <a:extLst>
                    <a:ext uri="{9D8B030D-6E8A-4147-A177-3AD203B41FA5}">
                      <a16:colId xmlns:a16="http://schemas.microsoft.com/office/drawing/2014/main" val="930493059"/>
                    </a:ext>
                  </a:extLst>
                </a:gridCol>
                <a:gridCol w="3146121">
                  <a:extLst>
                    <a:ext uri="{9D8B030D-6E8A-4147-A177-3AD203B41FA5}">
                      <a16:colId xmlns:a16="http://schemas.microsoft.com/office/drawing/2014/main" val="3402035881"/>
                    </a:ext>
                  </a:extLst>
                </a:gridCol>
              </a:tblGrid>
              <a:tr h="799456">
                <a:tc>
                  <a:txBody>
                    <a:bodyPr/>
                    <a:lstStyle/>
                    <a:p>
                      <a:pPr algn="ctr"/>
                      <a:r>
                        <a:rPr lang="en-GB" sz="2400"/>
                        <a:t>Provider</a:t>
                      </a:r>
                    </a:p>
                  </a:txBody>
                  <a:tcPr/>
                </a:tc>
                <a:tc>
                  <a:txBody>
                    <a:bodyPr/>
                    <a:lstStyle/>
                    <a:p>
                      <a:pPr algn="ctr"/>
                      <a:r>
                        <a:rPr lang="en-GB" sz="2400"/>
                        <a:t>1</a:t>
                      </a:r>
                      <a:r>
                        <a:rPr lang="en-GB" sz="2400" baseline="30000"/>
                        <a:t>st</a:t>
                      </a:r>
                      <a:r>
                        <a:rPr lang="en-GB" sz="2400"/>
                        <a:t> and 2:1 Degree</a:t>
                      </a:r>
                    </a:p>
                    <a:p>
                      <a:pPr algn="ctr"/>
                      <a:r>
                        <a:rPr lang="en-GB" sz="2400"/>
                        <a:t>(All HEIs)</a:t>
                      </a:r>
                    </a:p>
                  </a:txBody>
                  <a:tcPr/>
                </a:tc>
                <a:tc>
                  <a:txBody>
                    <a:bodyPr/>
                    <a:lstStyle/>
                    <a:p>
                      <a:pPr algn="ctr"/>
                      <a:r>
                        <a:rPr lang="en-GB" sz="2400"/>
                        <a:t>1</a:t>
                      </a:r>
                      <a:r>
                        <a:rPr lang="en-GB" sz="2400" baseline="30000"/>
                        <a:t>st</a:t>
                      </a:r>
                      <a:r>
                        <a:rPr lang="en-GB" sz="2400"/>
                        <a:t> and 2:1 Degree </a:t>
                      </a:r>
                    </a:p>
                    <a:p>
                      <a:pPr algn="ctr"/>
                      <a:r>
                        <a:rPr lang="en-GB" sz="2400"/>
                        <a:t>(Russell Group HEIs)</a:t>
                      </a:r>
                    </a:p>
                  </a:txBody>
                  <a:tcPr/>
                </a:tc>
                <a:extLst>
                  <a:ext uri="{0D108BD9-81ED-4DB2-BD59-A6C34878D82A}">
                    <a16:rowId xmlns:a16="http://schemas.microsoft.com/office/drawing/2014/main" val="2561462466"/>
                  </a:ext>
                </a:extLst>
              </a:tr>
              <a:tr h="799456">
                <a:tc>
                  <a:txBody>
                    <a:bodyPr/>
                    <a:lstStyle/>
                    <a:p>
                      <a:r>
                        <a:rPr lang="en-GB" sz="2400" b="1">
                          <a:solidFill>
                            <a:schemeClr val="bg1"/>
                          </a:solidFill>
                        </a:rPr>
                        <a:t>Esher</a:t>
                      </a:r>
                      <a:r>
                        <a:rPr lang="en-GB" sz="2400" b="1" baseline="0">
                          <a:solidFill>
                            <a:schemeClr val="bg1"/>
                          </a:solidFill>
                        </a:rPr>
                        <a:t> Sixth Form College</a:t>
                      </a:r>
                      <a:endParaRPr lang="en-GB" sz="2400" b="1">
                        <a:solidFill>
                          <a:schemeClr val="bg1"/>
                        </a:solidFill>
                      </a:endParaRPr>
                    </a:p>
                  </a:txBody>
                  <a:tcPr>
                    <a:solidFill>
                      <a:srgbClr val="7030A0"/>
                    </a:solidFill>
                  </a:tcPr>
                </a:tc>
                <a:tc>
                  <a:txBody>
                    <a:bodyPr/>
                    <a:lstStyle/>
                    <a:p>
                      <a:pPr algn="ctr"/>
                      <a:r>
                        <a:rPr lang="en-GB" sz="2400">
                          <a:solidFill>
                            <a:schemeClr val="bg1"/>
                          </a:solidFill>
                        </a:rPr>
                        <a:t>87.2%</a:t>
                      </a:r>
                    </a:p>
                  </a:txBody>
                  <a:tcPr>
                    <a:solidFill>
                      <a:srgbClr val="7030A0"/>
                    </a:solidFill>
                  </a:tcPr>
                </a:tc>
                <a:tc>
                  <a:txBody>
                    <a:bodyPr/>
                    <a:lstStyle/>
                    <a:p>
                      <a:pPr algn="ctr"/>
                      <a:r>
                        <a:rPr lang="en-GB" sz="2400">
                          <a:solidFill>
                            <a:schemeClr val="bg1"/>
                          </a:solidFill>
                        </a:rPr>
                        <a:t>92.2%</a:t>
                      </a:r>
                    </a:p>
                  </a:txBody>
                  <a:tcPr>
                    <a:solidFill>
                      <a:srgbClr val="7030A0"/>
                    </a:solidFill>
                  </a:tcPr>
                </a:tc>
                <a:extLst>
                  <a:ext uri="{0D108BD9-81ED-4DB2-BD59-A6C34878D82A}">
                    <a16:rowId xmlns:a16="http://schemas.microsoft.com/office/drawing/2014/main" val="244335613"/>
                  </a:ext>
                </a:extLst>
              </a:tr>
              <a:tr h="799456">
                <a:tc>
                  <a:txBody>
                    <a:bodyPr/>
                    <a:lstStyle/>
                    <a:p>
                      <a:r>
                        <a:rPr lang="en-GB" sz="2400" b="0"/>
                        <a:t>Sixth Form College average</a:t>
                      </a:r>
                    </a:p>
                  </a:txBody>
                  <a:tcPr/>
                </a:tc>
                <a:tc>
                  <a:txBody>
                    <a:bodyPr/>
                    <a:lstStyle/>
                    <a:p>
                      <a:pPr algn="ctr"/>
                      <a:r>
                        <a:rPr lang="en-GB" sz="2400">
                          <a:solidFill>
                            <a:schemeClr val="tx1"/>
                          </a:solidFill>
                        </a:rPr>
                        <a:t>80.5%</a:t>
                      </a:r>
                    </a:p>
                  </a:txBody>
                  <a:tcPr/>
                </a:tc>
                <a:tc>
                  <a:txBody>
                    <a:bodyPr/>
                    <a:lstStyle/>
                    <a:p>
                      <a:pPr algn="ctr"/>
                      <a:r>
                        <a:rPr lang="en-GB" sz="2400">
                          <a:solidFill>
                            <a:schemeClr val="tx1"/>
                          </a:solidFill>
                        </a:rPr>
                        <a:t>88.8%</a:t>
                      </a:r>
                    </a:p>
                  </a:txBody>
                  <a:tcPr/>
                </a:tc>
                <a:extLst>
                  <a:ext uri="{0D108BD9-81ED-4DB2-BD59-A6C34878D82A}">
                    <a16:rowId xmlns:a16="http://schemas.microsoft.com/office/drawing/2014/main" val="3015891345"/>
                  </a:ext>
                </a:extLst>
              </a:tr>
              <a:tr h="799456">
                <a:tc>
                  <a:txBody>
                    <a:bodyPr/>
                    <a:lstStyle/>
                    <a:p>
                      <a:r>
                        <a:rPr lang="en-GB" sz="2400" b="0"/>
                        <a:t>State sector average</a:t>
                      </a:r>
                    </a:p>
                  </a:txBody>
                  <a:tcPr/>
                </a:tc>
                <a:tc>
                  <a:txBody>
                    <a:bodyPr/>
                    <a:lstStyle/>
                    <a:p>
                      <a:pPr algn="ctr"/>
                      <a:r>
                        <a:rPr lang="en-GB" sz="2400">
                          <a:solidFill>
                            <a:schemeClr val="tx1"/>
                          </a:solidFill>
                        </a:rPr>
                        <a:t>79.9%</a:t>
                      </a:r>
                    </a:p>
                  </a:txBody>
                  <a:tcPr/>
                </a:tc>
                <a:tc>
                  <a:txBody>
                    <a:bodyPr/>
                    <a:lstStyle/>
                    <a:p>
                      <a:pPr algn="ctr"/>
                      <a:r>
                        <a:rPr lang="en-GB" sz="2400">
                          <a:solidFill>
                            <a:schemeClr val="tx1"/>
                          </a:solidFill>
                        </a:rPr>
                        <a:t>88.4%</a:t>
                      </a:r>
                    </a:p>
                  </a:txBody>
                  <a:tcPr/>
                </a:tc>
                <a:extLst>
                  <a:ext uri="{0D108BD9-81ED-4DB2-BD59-A6C34878D82A}">
                    <a16:rowId xmlns:a16="http://schemas.microsoft.com/office/drawing/2014/main" val="2941197739"/>
                  </a:ext>
                </a:extLst>
              </a:tr>
              <a:tr h="872801">
                <a:tc>
                  <a:txBody>
                    <a:bodyPr/>
                    <a:lstStyle/>
                    <a:p>
                      <a:r>
                        <a:rPr lang="en-GB" sz="2400" b="0"/>
                        <a:t>Independent</a:t>
                      </a:r>
                      <a:r>
                        <a:rPr lang="en-GB" sz="2400" b="0" baseline="0"/>
                        <a:t> sector average</a:t>
                      </a:r>
                      <a:endParaRPr lang="en-GB" sz="2400" b="0"/>
                    </a:p>
                  </a:txBody>
                  <a:tcPr/>
                </a:tc>
                <a:tc>
                  <a:txBody>
                    <a:bodyPr/>
                    <a:lstStyle/>
                    <a:p>
                      <a:pPr algn="ctr"/>
                      <a:r>
                        <a:rPr lang="en-GB" sz="2400">
                          <a:solidFill>
                            <a:schemeClr val="tx1"/>
                          </a:solidFill>
                        </a:rPr>
                        <a:t>88.6%</a:t>
                      </a:r>
                    </a:p>
                  </a:txBody>
                  <a:tcPr/>
                </a:tc>
                <a:tc>
                  <a:txBody>
                    <a:bodyPr/>
                    <a:lstStyle/>
                    <a:p>
                      <a:pPr algn="ctr"/>
                      <a:r>
                        <a:rPr lang="en-GB" sz="2400">
                          <a:solidFill>
                            <a:schemeClr val="tx1"/>
                          </a:solidFill>
                        </a:rPr>
                        <a:t>92%</a:t>
                      </a:r>
                    </a:p>
                  </a:txBody>
                  <a:tcPr/>
                </a:tc>
                <a:extLst>
                  <a:ext uri="{0D108BD9-81ED-4DB2-BD59-A6C34878D82A}">
                    <a16:rowId xmlns:a16="http://schemas.microsoft.com/office/drawing/2014/main" val="239398073"/>
                  </a:ext>
                </a:extLst>
              </a:tr>
            </a:tbl>
          </a:graphicData>
        </a:graphic>
      </p:graphicFrame>
      <p:sp>
        <p:nvSpPr>
          <p:cNvPr id="3" name="TextBox 2">
            <a:extLst>
              <a:ext uri="{FF2B5EF4-FFF2-40B4-BE49-F238E27FC236}">
                <a16:creationId xmlns:a16="http://schemas.microsoft.com/office/drawing/2014/main" id="{EDF1BDEC-DB1F-64A0-23BA-64A456B52D9D}"/>
              </a:ext>
            </a:extLst>
          </p:cNvPr>
          <p:cNvSpPr txBox="1"/>
          <p:nvPr/>
        </p:nvSpPr>
        <p:spPr>
          <a:xfrm>
            <a:off x="0" y="1401467"/>
            <a:ext cx="12158304" cy="369332"/>
          </a:xfrm>
          <a:prstGeom prst="rect">
            <a:avLst/>
          </a:prstGeom>
          <a:noFill/>
        </p:spPr>
        <p:txBody>
          <a:bodyPr wrap="square" rtlCol="0">
            <a:spAutoFit/>
          </a:bodyPr>
          <a:lstStyle/>
          <a:p>
            <a:pPr algn="ctr"/>
            <a:r>
              <a:rPr lang="en-GB"/>
              <a:t>Higher Education Statistics Agency – Degree Classification obtained by students 21/22 academic year </a:t>
            </a:r>
          </a:p>
        </p:txBody>
      </p:sp>
    </p:spTree>
    <p:extLst>
      <p:ext uri="{BB962C8B-B14F-4D97-AF65-F5344CB8AC3E}">
        <p14:creationId xmlns:p14="http://schemas.microsoft.com/office/powerpoint/2010/main" val="617166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DF00F-5B25-4C0F-8EBB-118A116E9A21}"/>
              </a:ext>
            </a:extLst>
          </p:cNvPr>
          <p:cNvSpPr>
            <a:spLocks noGrp="1"/>
          </p:cNvSpPr>
          <p:nvPr>
            <p:ph type="title"/>
          </p:nvPr>
        </p:nvSpPr>
        <p:spPr>
          <a:xfrm>
            <a:off x="-278323" y="197358"/>
            <a:ext cx="10062995" cy="1195451"/>
          </a:xfrm>
        </p:spPr>
        <p:txBody>
          <a:bodyPr>
            <a:normAutofit/>
          </a:bodyPr>
          <a:lstStyle/>
          <a:p>
            <a:pPr algn="ctr"/>
            <a:r>
              <a:rPr lang="en-GB" sz="4900">
                <a:effectLst>
                  <a:outerShdw blurRad="38100" dist="38100" dir="2700000" algn="tl">
                    <a:srgbClr val="000000">
                      <a:alpha val="43137"/>
                    </a:srgbClr>
                  </a:outerShdw>
                </a:effectLst>
              </a:rPr>
              <a:t>       The Curriculum</a:t>
            </a:r>
          </a:p>
        </p:txBody>
      </p:sp>
      <p:sp>
        <p:nvSpPr>
          <p:cNvPr id="3" name="Content Placeholder 2">
            <a:extLst>
              <a:ext uri="{FF2B5EF4-FFF2-40B4-BE49-F238E27FC236}">
                <a16:creationId xmlns:a16="http://schemas.microsoft.com/office/drawing/2014/main" id="{AC172DCD-F603-4BDB-8D5E-00E63D45055F}"/>
              </a:ext>
            </a:extLst>
          </p:cNvPr>
          <p:cNvSpPr>
            <a:spLocks noGrp="1"/>
          </p:cNvSpPr>
          <p:nvPr>
            <p:ph idx="1"/>
          </p:nvPr>
        </p:nvSpPr>
        <p:spPr>
          <a:xfrm>
            <a:off x="539792" y="1553717"/>
            <a:ext cx="5949785" cy="4509199"/>
          </a:xfrm>
        </p:spPr>
        <p:txBody>
          <a:bodyPr/>
          <a:lstStyle/>
          <a:p>
            <a:pPr>
              <a:defRPr/>
            </a:pPr>
            <a:r>
              <a:rPr lang="en-GB" sz="3200">
                <a:latin typeface="Calibri" panose="020F0502020204030204" pitchFamily="34" charset="0"/>
                <a:ea typeface="Calibri" panose="020F0502020204030204" pitchFamily="34" charset="0"/>
                <a:cs typeface="Calibri" panose="020F0502020204030204" pitchFamily="34" charset="0"/>
              </a:rPr>
              <a:t>In </a:t>
            </a:r>
            <a:r>
              <a:rPr lang="en-GB" sz="3200" b="1" u="sng">
                <a:latin typeface="Calibri" panose="020F0502020204030204" pitchFamily="34" charset="0"/>
                <a:ea typeface="Calibri" panose="020F0502020204030204" pitchFamily="34" charset="0"/>
                <a:cs typeface="Calibri" panose="020F0502020204030204" pitchFamily="34" charset="0"/>
              </a:rPr>
              <a:t>6.1</a:t>
            </a:r>
            <a:r>
              <a:rPr lang="en-GB" sz="3200">
                <a:latin typeface="Calibri" panose="020F0502020204030204" pitchFamily="34" charset="0"/>
                <a:ea typeface="Calibri" panose="020F0502020204030204" pitchFamily="34" charset="0"/>
                <a:cs typeface="Calibri" panose="020F0502020204030204" pitchFamily="34" charset="0"/>
              </a:rPr>
              <a:t> – students will study 3 or 4 courses plus a Complementary Study.</a:t>
            </a:r>
          </a:p>
          <a:p>
            <a:pPr>
              <a:defRPr/>
            </a:pPr>
            <a:endParaRPr lang="en-GB" sz="3200" u="sng">
              <a:latin typeface="Calibri" panose="020F0502020204030204" pitchFamily="34" charset="0"/>
              <a:ea typeface="Calibri" panose="020F0502020204030204" pitchFamily="34" charset="0"/>
              <a:cs typeface="Calibri" panose="020F0502020204030204" pitchFamily="34" charset="0"/>
            </a:endParaRPr>
          </a:p>
          <a:p>
            <a:pPr>
              <a:defRPr/>
            </a:pPr>
            <a:r>
              <a:rPr lang="en-GB" sz="3200" u="sng">
                <a:latin typeface="Calibri" panose="020F0502020204030204" pitchFamily="34" charset="0"/>
                <a:ea typeface="Calibri" panose="020F0502020204030204" pitchFamily="34" charset="0"/>
                <a:cs typeface="Calibri" panose="020F0502020204030204" pitchFamily="34" charset="0"/>
              </a:rPr>
              <a:t>In </a:t>
            </a:r>
            <a:r>
              <a:rPr lang="en-GB" sz="3200" b="1" u="sng">
                <a:latin typeface="Calibri" panose="020F0502020204030204" pitchFamily="34" charset="0"/>
                <a:ea typeface="Calibri" panose="020F0502020204030204" pitchFamily="34" charset="0"/>
                <a:cs typeface="Calibri" panose="020F0502020204030204" pitchFamily="34" charset="0"/>
              </a:rPr>
              <a:t>6.2</a:t>
            </a:r>
            <a:r>
              <a:rPr lang="en-GB" sz="3200">
                <a:latin typeface="Calibri" panose="020F0502020204030204" pitchFamily="34" charset="0"/>
                <a:ea typeface="Calibri" panose="020F0502020204030204" pitchFamily="34" charset="0"/>
                <a:cs typeface="Calibri" panose="020F0502020204030204" pitchFamily="34" charset="0"/>
              </a:rPr>
              <a:t> – students will study 3 or 4 courses plus a Progression Pathway.</a:t>
            </a:r>
          </a:p>
          <a:p>
            <a:pPr>
              <a:defRPr/>
            </a:pPr>
            <a:endParaRPr lang="en-GB" sz="2400"/>
          </a:p>
          <a:p>
            <a:endParaRPr lang="en-GB"/>
          </a:p>
        </p:txBody>
      </p:sp>
      <p:pic>
        <p:nvPicPr>
          <p:cNvPr id="6" name="Picture 5">
            <a:extLst>
              <a:ext uri="{FF2B5EF4-FFF2-40B4-BE49-F238E27FC236}">
                <a16:creationId xmlns:a16="http://schemas.microsoft.com/office/drawing/2014/main" id="{377A0622-2E20-47F4-B2A3-DC1D39F4A0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4886" y="1553717"/>
            <a:ext cx="3099786" cy="4649679"/>
          </a:xfrm>
          <a:prstGeom prst="rect">
            <a:avLst/>
          </a:prstGeom>
        </p:spPr>
      </p:pic>
    </p:spTree>
    <p:extLst>
      <p:ext uri="{BB962C8B-B14F-4D97-AF65-F5344CB8AC3E}">
        <p14:creationId xmlns:p14="http://schemas.microsoft.com/office/powerpoint/2010/main" val="3302066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D8BA1-ACF7-D937-4F2D-945D46D7A718}"/>
              </a:ext>
            </a:extLst>
          </p:cNvPr>
          <p:cNvSpPr>
            <a:spLocks noGrp="1"/>
          </p:cNvSpPr>
          <p:nvPr>
            <p:ph type="title"/>
          </p:nvPr>
        </p:nvSpPr>
        <p:spPr>
          <a:xfrm>
            <a:off x="60129" y="392069"/>
            <a:ext cx="10515600" cy="1195451"/>
          </a:xfrm>
        </p:spPr>
        <p:txBody>
          <a:bodyPr>
            <a:normAutofit/>
          </a:bodyPr>
          <a:lstStyle/>
          <a:p>
            <a:pPr algn="ctr"/>
            <a:r>
              <a:rPr lang="en-GB" sz="4900">
                <a:effectLst>
                  <a:outerShdw blurRad="38100" dist="38100" dir="2700000" algn="tl">
                    <a:srgbClr val="000000">
                      <a:alpha val="43137"/>
                    </a:srgbClr>
                  </a:outerShdw>
                </a:effectLst>
                <a:latin typeface="Open Sans"/>
                <a:ea typeface="Open Sans"/>
                <a:cs typeface="Open Sans"/>
              </a:rPr>
              <a:t>A new approach to study</a:t>
            </a:r>
            <a:endParaRPr lang="en-GB" sz="4900" b="0">
              <a:effectLst>
                <a:outerShdw blurRad="38100" dist="38100" dir="2700000" algn="tl">
                  <a:srgbClr val="000000">
                    <a:alpha val="43137"/>
                  </a:srgbClr>
                </a:outerShdw>
              </a:effectLst>
              <a:latin typeface="Open Sans"/>
              <a:ea typeface="Open Sans"/>
              <a:cs typeface="Open Sans"/>
            </a:endParaRPr>
          </a:p>
          <a:p>
            <a:endParaRPr lang="en-GB"/>
          </a:p>
        </p:txBody>
      </p:sp>
      <p:sp>
        <p:nvSpPr>
          <p:cNvPr id="3" name="Content Placeholder 2">
            <a:extLst>
              <a:ext uri="{FF2B5EF4-FFF2-40B4-BE49-F238E27FC236}">
                <a16:creationId xmlns:a16="http://schemas.microsoft.com/office/drawing/2014/main" id="{A3A59074-30E4-C169-5756-97D8BE2D6BB5}"/>
              </a:ext>
            </a:extLst>
          </p:cNvPr>
          <p:cNvSpPr>
            <a:spLocks noGrp="1"/>
          </p:cNvSpPr>
          <p:nvPr>
            <p:ph idx="1"/>
          </p:nvPr>
        </p:nvSpPr>
        <p:spPr>
          <a:xfrm>
            <a:off x="1113573" y="1294867"/>
            <a:ext cx="9562873" cy="5171064"/>
          </a:xfrm>
        </p:spPr>
        <p:txBody>
          <a:bodyPr vert="horz" lIns="91440" tIns="45720" rIns="91440" bIns="45720" rtlCol="0" anchor="t">
            <a:normAutofit/>
          </a:bodyPr>
          <a:lstStyle/>
          <a:p>
            <a:pPr marL="0" indent="0" algn="ctr">
              <a:buNone/>
            </a:pPr>
            <a:r>
              <a:rPr lang="en-GB" sz="3200">
                <a:latin typeface="Open Sans"/>
                <a:ea typeface="Open Sans"/>
                <a:cs typeface="Open Sans"/>
              </a:rPr>
              <a:t>Learning to Learn</a:t>
            </a:r>
            <a:endParaRPr lang="en-US" sz="3200"/>
          </a:p>
          <a:p>
            <a:endParaRPr lang="en-GB"/>
          </a:p>
          <a:p>
            <a:endParaRPr lang="en-GB"/>
          </a:p>
          <a:p>
            <a:endParaRPr lang="en-GB"/>
          </a:p>
          <a:p>
            <a:pPr marL="0" indent="0">
              <a:buNone/>
            </a:pPr>
            <a:endParaRPr lang="en-GB" sz="2400">
              <a:latin typeface="+mn-lt"/>
              <a:ea typeface="Open Sans"/>
              <a:cs typeface="Open Sans"/>
            </a:endParaRPr>
          </a:p>
          <a:p>
            <a:r>
              <a:rPr lang="en-GB" sz="2400">
                <a:latin typeface="+mn-lt"/>
                <a:ea typeface="Open Sans"/>
                <a:cs typeface="Open Sans"/>
              </a:rPr>
              <a:t>Initial assignments</a:t>
            </a:r>
          </a:p>
          <a:p>
            <a:r>
              <a:rPr lang="en-GB" sz="2400">
                <a:latin typeface="+mn-lt"/>
              </a:rPr>
              <a:t>Supervised Academic Study</a:t>
            </a:r>
          </a:p>
          <a:p>
            <a:r>
              <a:rPr lang="en-GB" sz="2400">
                <a:latin typeface="+mn-lt"/>
                <a:ea typeface="Open Sans"/>
                <a:cs typeface="Open Sans"/>
              </a:rPr>
              <a:t>10 hours</a:t>
            </a:r>
          </a:p>
          <a:p>
            <a:r>
              <a:rPr lang="en-GB" sz="2400">
                <a:latin typeface="+mn-lt"/>
                <a:ea typeface="Open Sans"/>
                <a:cs typeface="Open Sans"/>
              </a:rPr>
              <a:t>Subject study guides</a:t>
            </a:r>
            <a:endParaRPr lang="en-GB" sz="2400">
              <a:latin typeface="+mn-lt"/>
            </a:endParaRPr>
          </a:p>
          <a:p>
            <a:r>
              <a:rPr lang="en-GB" sz="2400">
                <a:latin typeface="+mn-lt"/>
                <a:ea typeface="Open Sans"/>
                <a:cs typeface="Open Sans"/>
              </a:rPr>
              <a:t>PDP – Personal Development Programme</a:t>
            </a:r>
            <a:endParaRPr lang="en-GB" sz="2400">
              <a:latin typeface="+mn-lt"/>
            </a:endParaRPr>
          </a:p>
          <a:p>
            <a:endParaRPr lang="en-GB"/>
          </a:p>
        </p:txBody>
      </p:sp>
      <p:sp>
        <p:nvSpPr>
          <p:cNvPr id="4" name="TextBox 1">
            <a:extLst>
              <a:ext uri="{FF2B5EF4-FFF2-40B4-BE49-F238E27FC236}">
                <a16:creationId xmlns:a16="http://schemas.microsoft.com/office/drawing/2014/main" id="{C436B1E0-2C35-77A4-A71D-628AB8321F07}"/>
              </a:ext>
            </a:extLst>
          </p:cNvPr>
          <p:cNvSpPr txBox="1"/>
          <p:nvPr/>
        </p:nvSpPr>
        <p:spPr>
          <a:xfrm>
            <a:off x="1116651" y="2116395"/>
            <a:ext cx="9559795" cy="1200329"/>
          </a:xfrm>
          <a:prstGeom prst="rect">
            <a:avLst/>
          </a:prstGeom>
          <a:solidFill>
            <a:schemeClr val="accent4">
              <a:lumMod val="40000"/>
              <a:lumOff val="6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a:latin typeface="Open Sans"/>
                <a:ea typeface="Open Sans"/>
                <a:cs typeface="Calibri"/>
              </a:rPr>
              <a:t>‘For students to develop as 6</a:t>
            </a:r>
            <a:r>
              <a:rPr lang="en-US" sz="2400" i="1" baseline="30000">
                <a:latin typeface="Open Sans"/>
                <a:ea typeface="Open Sans"/>
                <a:cs typeface="Calibri"/>
              </a:rPr>
              <a:t>th</a:t>
            </a:r>
            <a:r>
              <a:rPr lang="en-US" sz="2400" i="1">
                <a:latin typeface="Open Sans"/>
                <a:ea typeface="Open Sans"/>
                <a:cs typeface="Calibri"/>
              </a:rPr>
              <a:t> form students into effective, independent, resilient and curious learners and be prepared for their next steps into education, employment or training.’ </a:t>
            </a:r>
          </a:p>
        </p:txBody>
      </p:sp>
      <p:pic>
        <p:nvPicPr>
          <p:cNvPr id="6" name="Picture 4" descr="A person sitting at a table using a computer&#10;&#10;Description generated with high confidence">
            <a:extLst>
              <a:ext uri="{FF2B5EF4-FFF2-40B4-BE49-F238E27FC236}">
                <a16:creationId xmlns:a16="http://schemas.microsoft.com/office/drawing/2014/main" id="{119B5336-87D6-5F9B-9C71-207C81BA07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5190" y="3703320"/>
            <a:ext cx="3411256" cy="2193802"/>
          </a:xfrm>
          <a:prstGeom prst="rect">
            <a:avLst/>
          </a:prstGeom>
        </p:spPr>
      </p:pic>
    </p:spTree>
    <p:extLst>
      <p:ext uri="{BB962C8B-B14F-4D97-AF65-F5344CB8AC3E}">
        <p14:creationId xmlns:p14="http://schemas.microsoft.com/office/powerpoint/2010/main" val="3686942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AA4EE7DE8A6A49829B7F27351A49A5" ma:contentTypeVersion="34" ma:contentTypeDescription="Create a new document." ma:contentTypeScope="" ma:versionID="4de8eb01e17526c17e51fa7403bdfa39">
  <xsd:schema xmlns:xsd="http://www.w3.org/2001/XMLSchema" xmlns:xs="http://www.w3.org/2001/XMLSchema" xmlns:p="http://schemas.microsoft.com/office/2006/metadata/properties" xmlns:ns2="d30df780-9d3a-467e-9ad5-a5da55f0c232" xmlns:ns3="b7a45d0a-3f2f-493f-85ff-a41b5cd39920" targetNamespace="http://schemas.microsoft.com/office/2006/metadata/properties" ma:root="true" ma:fieldsID="87b5f03cd3bebf9de62729941dd2252b" ns2:_="" ns3:_="">
    <xsd:import namespace="d30df780-9d3a-467e-9ad5-a5da55f0c232"/>
    <xsd:import namespace="b7a45d0a-3f2f-493f-85ff-a41b5cd39920"/>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0df780-9d3a-467e-9ad5-a5da55f0c232"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0" nillable="true" ma:displayName="MediaServiceDateTaken" ma:hidden="true" ma:internalName="MediaServiceDateTaken" ma:readOnly="true">
      <xsd:simpleType>
        <xsd:restriction base="dms:Text"/>
      </xsd:simpleType>
    </xsd:element>
    <xsd:element name="MediaLengthInSeconds" ma:index="31" nillable="true" ma:displayName="MediaLengthInSeconds" ma:hidden="true" ma:internalName="MediaLengthInSeconds" ma:readOnly="true">
      <xsd:simpleType>
        <xsd:restriction base="dms:Unknown"/>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01bef4b0-1201-4f04-a7c6-f90f1867b3cc" ma:termSetId="09814cd3-568e-fe90-9814-8d621ff8fb84" ma:anchorId="fba54fb3-c3e1-fe81-a776-ca4b69148c4d" ma:open="true" ma:isKeyword="false">
      <xsd:complexType>
        <xsd:sequence>
          <xsd:element ref="pc:Terms" minOccurs="0" maxOccurs="1"/>
        </xsd:sequence>
      </xsd:complex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MediaServiceOCR" ma:index="37" nillable="true" ma:displayName="Extracted Text" ma:internalName="MediaServiceOCR" ma:readOnly="true">
      <xsd:simpleType>
        <xsd:restriction base="dms:Note">
          <xsd:maxLength value="255"/>
        </xsd:restriction>
      </xsd:simpleType>
    </xsd:element>
    <xsd:element name="MediaServiceLocation" ma:index="40" nillable="true" ma:displayName="Location" ma:indexed="true" ma:internalName="MediaServiceLocation" ma:readOnly="true">
      <xsd:simpleType>
        <xsd:restriction base="dms:Text"/>
      </xsd:simpleType>
    </xsd:element>
    <xsd:element name="MediaServiceObjectDetectorVersions" ma:index="4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a45d0a-3f2f-493f-85ff-a41b5cd39920" elementFormDefault="qualified">
    <xsd:import namespace="http://schemas.microsoft.com/office/2006/documentManagement/types"/>
    <xsd:import namespace="http://schemas.microsoft.com/office/infopath/2007/PartnerControls"/>
    <xsd:element name="TaxCatchAll" ma:index="34" nillable="true" ma:displayName="Taxonomy Catch All Column" ma:hidden="true" ma:list="{401ef77c-3f06-4878-837b-e9dd8fc4aa9c}" ma:internalName="TaxCatchAll" ma:showField="CatchAllData" ma:web="b7a45d0a-3f2f-493f-85ff-a41b5cd39920">
      <xsd:complexType>
        <xsd:complexContent>
          <xsd:extension base="dms:MultiChoiceLookup">
            <xsd:sequence>
              <xsd:element name="Value" type="dms:Lookup" maxOccurs="unbounded" minOccurs="0" nillable="true"/>
            </xsd:sequence>
          </xsd:extension>
        </xsd:complexContent>
      </xsd:complexType>
    </xsd:element>
    <xsd:element name="SharedWithUsers" ma:index="3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30df780-9d3a-467e-9ad5-a5da55f0c232">
      <Terms xmlns="http://schemas.microsoft.com/office/infopath/2007/PartnerControls"/>
    </lcf76f155ced4ddcb4097134ff3c332f>
    <TaxCatchAll xmlns="b7a45d0a-3f2f-493f-85ff-a41b5cd39920" xsi:nil="true"/>
    <Members xmlns="d30df780-9d3a-467e-9ad5-a5da55f0c232">
      <UserInfo>
        <DisplayName/>
        <AccountId xsi:nil="true"/>
        <AccountType/>
      </UserInfo>
    </Members>
    <Self_Registration_Enabled xmlns="d30df780-9d3a-467e-9ad5-a5da55f0c232" xsi:nil="true"/>
    <TeamsChannelId xmlns="d30df780-9d3a-467e-9ad5-a5da55f0c232" xsi:nil="true"/>
    <IsNotebookLocked xmlns="d30df780-9d3a-467e-9ad5-a5da55f0c232" xsi:nil="true"/>
    <FolderType xmlns="d30df780-9d3a-467e-9ad5-a5da55f0c232" xsi:nil="true"/>
    <Distribution_Groups xmlns="d30df780-9d3a-467e-9ad5-a5da55f0c232" xsi:nil="true"/>
    <Invited_Leaders xmlns="d30df780-9d3a-467e-9ad5-a5da55f0c232" xsi:nil="true"/>
    <NotebookType xmlns="d30df780-9d3a-467e-9ad5-a5da55f0c232" xsi:nil="true"/>
    <Leaders xmlns="d30df780-9d3a-467e-9ad5-a5da55f0c232">
      <UserInfo>
        <DisplayName/>
        <AccountId xsi:nil="true"/>
        <AccountType/>
      </UserInfo>
    </Leaders>
    <Has_Leaders_Only_SectionGroup xmlns="d30df780-9d3a-467e-9ad5-a5da55f0c232" xsi:nil="true"/>
    <Invited_Members xmlns="d30df780-9d3a-467e-9ad5-a5da55f0c232" xsi:nil="true"/>
    <LMS_Mappings xmlns="d30df780-9d3a-467e-9ad5-a5da55f0c232" xsi:nil="true"/>
    <CultureName xmlns="d30df780-9d3a-467e-9ad5-a5da55f0c232" xsi:nil="true"/>
    <Owner xmlns="d30df780-9d3a-467e-9ad5-a5da55f0c232">
      <UserInfo>
        <DisplayName/>
        <AccountId xsi:nil="true"/>
        <AccountType/>
      </UserInfo>
    </Owner>
    <Member_Groups xmlns="d30df780-9d3a-467e-9ad5-a5da55f0c232">
      <UserInfo>
        <DisplayName/>
        <AccountId xsi:nil="true"/>
        <AccountType/>
      </UserInfo>
    </Member_Groups>
    <DefaultSectionNames xmlns="d30df780-9d3a-467e-9ad5-a5da55f0c232" xsi:nil="true"/>
    <Is_Collaboration_Space_Locked xmlns="d30df780-9d3a-467e-9ad5-a5da55f0c232" xsi:nil="true"/>
    <AppVersion xmlns="d30df780-9d3a-467e-9ad5-a5da55f0c232" xsi:nil="true"/>
    <Math_Settings xmlns="d30df780-9d3a-467e-9ad5-a5da55f0c232" xsi:nil="true"/>
    <Templates xmlns="d30df780-9d3a-467e-9ad5-a5da55f0c232" xsi:nil="true"/>
    <SharedWithUsers xmlns="b7a45d0a-3f2f-493f-85ff-a41b5cd39920">
      <UserInfo>
        <DisplayName>Daniel Hards</DisplayName>
        <AccountId>19</AccountId>
        <AccountType/>
      </UserInfo>
      <UserInfo>
        <DisplayName>Sagar Patel</DisplayName>
        <AccountId>20</AccountId>
        <AccountType/>
      </UserInfo>
    </SharedWithUsers>
  </documentManagement>
</p:properties>
</file>

<file path=customXml/itemProps1.xml><?xml version="1.0" encoding="utf-8"?>
<ds:datastoreItem xmlns:ds="http://schemas.openxmlformats.org/officeDocument/2006/customXml" ds:itemID="{E8E86CC1-3A71-4EC2-B90B-3378AE3693A3}">
  <ds:schemaRefs>
    <ds:schemaRef ds:uri="http://schemas.microsoft.com/sharepoint/v3/contenttype/forms"/>
  </ds:schemaRefs>
</ds:datastoreItem>
</file>

<file path=customXml/itemProps2.xml><?xml version="1.0" encoding="utf-8"?>
<ds:datastoreItem xmlns:ds="http://schemas.openxmlformats.org/officeDocument/2006/customXml" ds:itemID="{61F56300-2886-4B27-8626-7B28493EF6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0df780-9d3a-467e-9ad5-a5da55f0c232"/>
    <ds:schemaRef ds:uri="b7a45d0a-3f2f-493f-85ff-a41b5cd399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497876-8DDB-4F8D-89BD-B2B4ACE35288}">
  <ds:schemaRefs>
    <ds:schemaRef ds:uri="http://schemas.microsoft.com/office/2006/documentManagement/types"/>
    <ds:schemaRef ds:uri="http://www.w3.org/XML/1998/namespace"/>
    <ds:schemaRef ds:uri="http://purl.org/dc/elements/1.1/"/>
    <ds:schemaRef ds:uri="http://purl.org/dc/terms/"/>
    <ds:schemaRef ds:uri="d30df780-9d3a-467e-9ad5-a5da55f0c232"/>
    <ds:schemaRef ds:uri="b7a45d0a-3f2f-493f-85ff-a41b5cd39920"/>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1083</Words>
  <Application>Microsoft Office PowerPoint</Application>
  <PresentationFormat>Widescreen</PresentationFormat>
  <Paragraphs>214</Paragraphs>
  <Slides>17</Slides>
  <Notes>16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Calibri</vt:lpstr>
      <vt:lpstr>Open Sans</vt:lpstr>
      <vt:lpstr>Wingdings</vt:lpstr>
      <vt:lpstr>Office Theme</vt:lpstr>
      <vt:lpstr>1_Office Theme</vt:lpstr>
      <vt:lpstr>Office Theme</vt:lpstr>
      <vt:lpstr>         Welcome to Esher    </vt:lpstr>
      <vt:lpstr>Senior Leadership Team</vt:lpstr>
      <vt:lpstr>Welcome to Esher </vt:lpstr>
      <vt:lpstr>Why Esher Sixth Form College?</vt:lpstr>
      <vt:lpstr>PowerPoint Presentation</vt:lpstr>
      <vt:lpstr>A level &amp; BTEC Results </vt:lpstr>
      <vt:lpstr>HESA Data</vt:lpstr>
      <vt:lpstr>       The Curriculum</vt:lpstr>
      <vt:lpstr>A new approach to study </vt:lpstr>
      <vt:lpstr>Personal Development</vt:lpstr>
      <vt:lpstr>Entry Requirements</vt:lpstr>
      <vt:lpstr>The Course Interview </vt:lpstr>
      <vt:lpstr>After your Course Interview</vt:lpstr>
      <vt:lpstr> Your Place</vt:lpstr>
      <vt:lpstr>Further Information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gabriel goodman</dc:creator>
  <cp:lastModifiedBy>Daniel Hards</cp:lastModifiedBy>
  <cp:revision>1</cp:revision>
  <cp:lastPrinted>2020-01-06T13:02:59Z</cp:lastPrinted>
  <dcterms:created xsi:type="dcterms:W3CDTF">2018-01-04T10:25:52Z</dcterms:created>
  <dcterms:modified xsi:type="dcterms:W3CDTF">2023-11-13T09:15:01Z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0x010100C9AA4EE7DE8A6A49829B7F27351A49A5</vt:lpwstr>
  </property>
  <property fmtid="{D5CDD505-2E9C-101B-9397-08002B2CF9AE}" pid="3" name="MediaServiceImageTags">
    <vt:lpwstr/>
  </property>
</Properties>
</file>